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340" r:id="rId4"/>
    <p:sldId id="341" r:id="rId5"/>
    <p:sldId id="327" r:id="rId6"/>
    <p:sldId id="330" r:id="rId7"/>
    <p:sldId id="272" r:id="rId8"/>
    <p:sldId id="285" r:id="rId9"/>
    <p:sldId id="274" r:id="rId10"/>
    <p:sldId id="331" r:id="rId11"/>
    <p:sldId id="339" r:id="rId12"/>
    <p:sldId id="275" r:id="rId13"/>
    <p:sldId id="276" r:id="rId14"/>
    <p:sldId id="286"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9BD"/>
    <a:srgbClr val="B7C9FD"/>
    <a:srgbClr val="A2C9FD"/>
    <a:srgbClr val="633217"/>
    <a:srgbClr val="4B2612"/>
    <a:srgbClr val="623D16"/>
    <a:srgbClr val="6D80A1"/>
    <a:srgbClr val="1D4282"/>
    <a:srgbClr val="223482"/>
    <a:srgbClr val="7F4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086"/>
    <p:restoredTop sz="88727"/>
  </p:normalViewPr>
  <p:slideViewPr>
    <p:cSldViewPr snapToGrid="0" snapToObjects="1">
      <p:cViewPr varScale="1">
        <p:scale>
          <a:sx n="60" d="100"/>
          <a:sy n="60" d="100"/>
        </p:scale>
        <p:origin x="200"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2FD2A-8B05-0842-952B-B862A5428306}" type="datetimeFigureOut">
              <a:rPr lang="en-US" smtClean="0"/>
              <a:t>5/6/22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8746D-B67D-7C46-B5F4-6DBBBF126CF7}" type="slidenum">
              <a:rPr lang="en-US" smtClean="0"/>
              <a:t>‹#›</a:t>
            </a:fld>
            <a:endParaRPr lang="en-US"/>
          </a:p>
        </p:txBody>
      </p:sp>
    </p:spTree>
    <p:extLst>
      <p:ext uri="{BB962C8B-B14F-4D97-AF65-F5344CB8AC3E}">
        <p14:creationId xmlns:p14="http://schemas.microsoft.com/office/powerpoint/2010/main" val="291434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Arpita?</a:t>
            </a:r>
          </a:p>
        </p:txBody>
      </p:sp>
      <p:sp>
        <p:nvSpPr>
          <p:cNvPr id="4" name="Slide Number Placeholder 3"/>
          <p:cNvSpPr>
            <a:spLocks noGrp="1"/>
          </p:cNvSpPr>
          <p:nvPr>
            <p:ph type="sldNum" sz="quarter" idx="5"/>
          </p:nvPr>
        </p:nvSpPr>
        <p:spPr/>
        <p:txBody>
          <a:bodyPr/>
          <a:lstStyle/>
          <a:p>
            <a:fld id="{6AD8746D-B67D-7C46-B5F4-6DBBBF126CF7}" type="slidenum">
              <a:rPr lang="en-US" smtClean="0"/>
              <a:t>1</a:t>
            </a:fld>
            <a:endParaRPr lang="en-US"/>
          </a:p>
        </p:txBody>
      </p:sp>
    </p:spTree>
    <p:extLst>
      <p:ext uri="{BB962C8B-B14F-4D97-AF65-F5344CB8AC3E}">
        <p14:creationId xmlns:p14="http://schemas.microsoft.com/office/powerpoint/2010/main" val="2274845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other years??? Different model</a:t>
            </a:r>
          </a:p>
          <a:p>
            <a:endParaRPr lang="en-US" dirty="0"/>
          </a:p>
          <a:p>
            <a:r>
              <a:rPr lang="en-US"/>
              <a:t>Cut???</a:t>
            </a: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11</a:t>
            </a:fld>
            <a:endParaRPr lang="en-US"/>
          </a:p>
        </p:txBody>
      </p:sp>
    </p:spTree>
    <p:extLst>
      <p:ext uri="{BB962C8B-B14F-4D97-AF65-F5344CB8AC3E}">
        <p14:creationId xmlns:p14="http://schemas.microsoft.com/office/powerpoint/2010/main" val="282103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12</a:t>
            </a:fld>
            <a:endParaRPr lang="en-US"/>
          </a:p>
        </p:txBody>
      </p:sp>
    </p:spTree>
    <p:extLst>
      <p:ext uri="{BB962C8B-B14F-4D97-AF65-F5344CB8AC3E}">
        <p14:creationId xmlns:p14="http://schemas.microsoft.com/office/powerpoint/2010/main" val="205983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13</a:t>
            </a:fld>
            <a:endParaRPr lang="en-US"/>
          </a:p>
        </p:txBody>
      </p:sp>
    </p:spTree>
    <p:extLst>
      <p:ext uri="{BB962C8B-B14F-4D97-AF65-F5344CB8AC3E}">
        <p14:creationId xmlns:p14="http://schemas.microsoft.com/office/powerpoint/2010/main" val="396842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image to carbon burial</a:t>
            </a:r>
          </a:p>
          <a:p>
            <a:endParaRPr lang="en-US" dirty="0"/>
          </a:p>
          <a:p>
            <a:r>
              <a:rPr lang="en-US" dirty="0"/>
              <a:t>Mention methane and OM structure/composition</a:t>
            </a:r>
          </a:p>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14</a:t>
            </a:fld>
            <a:endParaRPr lang="en-US"/>
          </a:p>
        </p:txBody>
      </p:sp>
    </p:spTree>
    <p:extLst>
      <p:ext uri="{BB962C8B-B14F-4D97-AF65-F5344CB8AC3E}">
        <p14:creationId xmlns:p14="http://schemas.microsoft.com/office/powerpoint/2010/main" val="68127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Virginia Tech reservoir group for helping collect these data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15</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p>
        </p:txBody>
      </p:sp>
      <p:sp>
        <p:nvSpPr>
          <p:cNvPr id="4" name="Slide Number Placeholder 3"/>
          <p:cNvSpPr>
            <a:spLocks noGrp="1"/>
          </p:cNvSpPr>
          <p:nvPr>
            <p:ph type="sldNum" sz="quarter" idx="5"/>
          </p:nvPr>
        </p:nvSpPr>
        <p:spPr/>
        <p:txBody>
          <a:bodyPr/>
          <a:lstStyle/>
          <a:p>
            <a:fld id="{A8B15869-3815-8840-8D7D-BDC2DF82C641}" type="slidenum">
              <a:rPr lang="en-US" smtClean="0"/>
              <a:t>2</a:t>
            </a:fld>
            <a:endParaRPr lang="en-US"/>
          </a:p>
        </p:txBody>
      </p:sp>
    </p:spTree>
    <p:extLst>
      <p:ext uri="{BB962C8B-B14F-4D97-AF65-F5344CB8AC3E}">
        <p14:creationId xmlns:p14="http://schemas.microsoft.com/office/powerpoint/2010/main" val="345720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3</a:t>
            </a:fld>
            <a:endParaRPr lang="en-US"/>
          </a:p>
        </p:txBody>
      </p:sp>
    </p:spTree>
    <p:extLst>
      <p:ext uri="{BB962C8B-B14F-4D97-AF65-F5344CB8AC3E}">
        <p14:creationId xmlns:p14="http://schemas.microsoft.com/office/powerpoint/2010/main" val="352111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4</a:t>
            </a:fld>
            <a:endParaRPr lang="en-US"/>
          </a:p>
        </p:txBody>
      </p:sp>
    </p:spTree>
    <p:extLst>
      <p:ext uri="{BB962C8B-B14F-4D97-AF65-F5344CB8AC3E}">
        <p14:creationId xmlns:p14="http://schemas.microsoft.com/office/powerpoint/2010/main" val="99787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energy from anoxia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Fewer microbes?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microbes eating faster = less burial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Timescale!!!</a:t>
            </a:r>
          </a:p>
        </p:txBody>
      </p:sp>
      <p:sp>
        <p:nvSpPr>
          <p:cNvPr id="4" name="Slide Number Placeholder 3"/>
          <p:cNvSpPr>
            <a:spLocks noGrp="1"/>
          </p:cNvSpPr>
          <p:nvPr>
            <p:ph type="sldNum" sz="quarter" idx="5"/>
          </p:nvPr>
        </p:nvSpPr>
        <p:spPr/>
        <p:txBody>
          <a:bodyPr/>
          <a:lstStyle/>
          <a:p>
            <a:fld id="{6AD8746D-B67D-7C46-B5F4-6DBBBF126CF7}" type="slidenum">
              <a:rPr lang="en-US" smtClean="0"/>
              <a:t>5</a:t>
            </a:fld>
            <a:endParaRPr lang="en-US"/>
          </a:p>
        </p:txBody>
      </p:sp>
    </p:spTree>
    <p:extLst>
      <p:ext uri="{BB962C8B-B14F-4D97-AF65-F5344CB8AC3E}">
        <p14:creationId xmlns:p14="http://schemas.microsoft.com/office/powerpoint/2010/main" val="313218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6</a:t>
            </a:fld>
            <a:endParaRPr lang="en-US"/>
          </a:p>
        </p:txBody>
      </p:sp>
    </p:spTree>
    <p:extLst>
      <p:ext uri="{BB962C8B-B14F-4D97-AF65-F5344CB8AC3E}">
        <p14:creationId xmlns:p14="http://schemas.microsoft.com/office/powerpoint/2010/main" val="288522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7</a:t>
            </a:fld>
            <a:endParaRPr lang="en-US"/>
          </a:p>
        </p:txBody>
      </p:sp>
    </p:spTree>
    <p:extLst>
      <p:ext uri="{BB962C8B-B14F-4D97-AF65-F5344CB8AC3E}">
        <p14:creationId xmlns:p14="http://schemas.microsoft.com/office/powerpoint/2010/main" val="195568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9</a:t>
            </a:fld>
            <a:endParaRPr lang="en-US"/>
          </a:p>
        </p:txBody>
      </p:sp>
    </p:spTree>
    <p:extLst>
      <p:ext uri="{BB962C8B-B14F-4D97-AF65-F5344CB8AC3E}">
        <p14:creationId xmlns:p14="http://schemas.microsoft.com/office/powerpoint/2010/main" val="161679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dots blue and red, add color to boxplot</a:t>
            </a:r>
          </a:p>
        </p:txBody>
      </p:sp>
      <p:sp>
        <p:nvSpPr>
          <p:cNvPr id="4" name="Slide Number Placeholder 3"/>
          <p:cNvSpPr>
            <a:spLocks noGrp="1"/>
          </p:cNvSpPr>
          <p:nvPr>
            <p:ph type="sldNum" sz="quarter" idx="5"/>
          </p:nvPr>
        </p:nvSpPr>
        <p:spPr/>
        <p:txBody>
          <a:bodyPr/>
          <a:lstStyle/>
          <a:p>
            <a:fld id="{6AD8746D-B67D-7C46-B5F4-6DBBBF126CF7}" type="slidenum">
              <a:rPr lang="en-US" smtClean="0"/>
              <a:t>10</a:t>
            </a:fld>
            <a:endParaRPr lang="en-US"/>
          </a:p>
        </p:txBody>
      </p:sp>
    </p:spTree>
    <p:extLst>
      <p:ext uri="{BB962C8B-B14F-4D97-AF65-F5344CB8AC3E}">
        <p14:creationId xmlns:p14="http://schemas.microsoft.com/office/powerpoint/2010/main" val="122379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901F-FBB0-4D28-1AAA-DCD1A2226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1732C-4B8B-2327-6616-4D04B75FD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5D1244-A768-A330-1E3B-1065DC6A6E04}"/>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D93C6315-E0B7-62C7-DF99-3249819D2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B7802-286C-7CBB-6B90-90452147381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688265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5D5F-68FF-E726-287C-AD577F139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87E1A-C655-1750-4812-4861408F6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5944E-DF73-FA2D-76F8-3A5078448A2C}"/>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A507C108-3DD7-405F-4E95-321F9CE58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FC43D-E588-B645-AC0E-DAA15F7BE05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69940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E616F-E5E7-5858-86F0-FDD7BB073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92287-F036-E06F-5754-2E070013D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AC9C2-A215-3C33-64B5-C1813F48B42F}"/>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C18CC051-1C87-AEF1-3DB9-FAEF45299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EB31-8CD4-F43A-4974-136F37FAA00E}"/>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38919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4D11-4754-E142-660B-E1738D80B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0F62B-8289-C33B-21A7-8413C5EE1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A8B02-B0B9-1F1C-2FB7-3552AE70634A}"/>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2E83AD0C-7163-D9B1-9FEA-FEF043E4F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EB70-4D39-DEDE-3D00-AAADECEF833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9323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38B6-C49A-B196-3159-DABB9BE73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A66D3-41D4-3AAC-40F3-42DEE396D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FD47F-82D9-6658-BC64-B7FA9A1C6FCB}"/>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605CE3B9-7CAC-70D1-3C9E-01E17446D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58A26-F12A-15E6-DDB1-8133385C176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407946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107-00A5-4301-C69C-28952E389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3F1BD-7619-9F3F-BE5C-ACD5278DA0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07515B-8579-A56C-6056-4F76692C6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0F168-0B0B-9EBD-905B-0DAF299E5332}"/>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6" name="Footer Placeholder 5">
            <a:extLst>
              <a:ext uri="{FF2B5EF4-FFF2-40B4-BE49-F238E27FC236}">
                <a16:creationId xmlns:a16="http://schemas.microsoft.com/office/drawing/2014/main" id="{0CB76955-B629-EF0B-2231-BCA77B542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239F2-3BBE-315B-969A-DCF618C79F29}"/>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55543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28D-5233-0726-05EA-09380CAE0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21D3F-142B-CA38-15F4-164CC99CC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695CB-0492-B859-4619-AE4A5616E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377528-7217-581B-CED4-2FE793CD0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D2E40-3AF5-C7B5-E1D3-3FFBAB7AA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1E0A6-E9BE-EE4D-F1B9-61F77C6CACFE}"/>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8" name="Footer Placeholder 7">
            <a:extLst>
              <a:ext uri="{FF2B5EF4-FFF2-40B4-BE49-F238E27FC236}">
                <a16:creationId xmlns:a16="http://schemas.microsoft.com/office/drawing/2014/main" id="{5ECDDDBB-D7DD-7F69-1566-C86DAC8D6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092D5-9BAD-8DAD-CE18-A5314C097747}"/>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85610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76EA9-D220-2ACA-33D1-F0A7EF8E5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2C287C-0494-1C4D-FD84-5E7A6462DED3}"/>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4" name="Footer Placeholder 3">
            <a:extLst>
              <a:ext uri="{FF2B5EF4-FFF2-40B4-BE49-F238E27FC236}">
                <a16:creationId xmlns:a16="http://schemas.microsoft.com/office/drawing/2014/main" id="{2DCE54D7-7346-F14A-E1AA-4D7B30976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E32E8-8D67-7999-261F-31E9A64FF48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9989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80515-4D3A-5E0D-CC1D-BD8A47B84055}"/>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3" name="Footer Placeholder 2">
            <a:extLst>
              <a:ext uri="{FF2B5EF4-FFF2-40B4-BE49-F238E27FC236}">
                <a16:creationId xmlns:a16="http://schemas.microsoft.com/office/drawing/2014/main" id="{A94CD4E3-D493-C571-F7A7-5C7C14C6E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1D390-C871-30EF-82CE-B99D051CE790}"/>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39261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F60-12B5-5719-E359-5E0676872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F7B56-5254-CFD9-63FC-02E8BDE6B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CE088-301C-D85D-9F00-295ED2EAA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296CB-FF01-DD3A-E115-AB9CD2BCB235}"/>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6" name="Footer Placeholder 5">
            <a:extLst>
              <a:ext uri="{FF2B5EF4-FFF2-40B4-BE49-F238E27FC236}">
                <a16:creationId xmlns:a16="http://schemas.microsoft.com/office/drawing/2014/main" id="{49E038BF-87D2-69D2-EE78-0709AE35A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B1F77-22A1-1F36-A26D-7B1DF9595C25}"/>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89176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A0D8-42F9-5B8E-CE15-25D8491DE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39FD85-8CBC-2ABB-9891-90C4BC353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6AA4D9-9A70-2774-F246-94A61C8D1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E153D-D856-267C-EE6B-9C1254837B13}"/>
              </a:ext>
            </a:extLst>
          </p:cNvPr>
          <p:cNvSpPr>
            <a:spLocks noGrp="1"/>
          </p:cNvSpPr>
          <p:nvPr>
            <p:ph type="dt" sz="half" idx="10"/>
          </p:nvPr>
        </p:nvSpPr>
        <p:spPr/>
        <p:txBody>
          <a:bodyPr/>
          <a:lstStyle/>
          <a:p>
            <a:fld id="{6ADDC19B-9FFC-8543-BB38-25786BE823F0}" type="datetimeFigureOut">
              <a:rPr lang="en-US" smtClean="0"/>
              <a:t>5/6/22</a:t>
            </a:fld>
            <a:endParaRPr lang="en-US"/>
          </a:p>
        </p:txBody>
      </p:sp>
      <p:sp>
        <p:nvSpPr>
          <p:cNvPr id="6" name="Footer Placeholder 5">
            <a:extLst>
              <a:ext uri="{FF2B5EF4-FFF2-40B4-BE49-F238E27FC236}">
                <a16:creationId xmlns:a16="http://schemas.microsoft.com/office/drawing/2014/main" id="{88B02D06-8CEC-ABFC-10B8-33E01C214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7B959-9EB9-040C-CD15-6DE947AB4943}"/>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16021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7C2ED-024F-E85D-5080-AFDDF663E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6FA7A-975D-080F-A9D6-6DA4471D4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FBC68-045A-F84A-830B-095CD2A48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DC19B-9FFC-8543-BB38-25786BE823F0}" type="datetimeFigureOut">
              <a:rPr lang="en-US" smtClean="0"/>
              <a:t>5/6/22</a:t>
            </a:fld>
            <a:endParaRPr lang="en-US"/>
          </a:p>
        </p:txBody>
      </p:sp>
      <p:sp>
        <p:nvSpPr>
          <p:cNvPr id="5" name="Footer Placeholder 4">
            <a:extLst>
              <a:ext uri="{FF2B5EF4-FFF2-40B4-BE49-F238E27FC236}">
                <a16:creationId xmlns:a16="http://schemas.microsoft.com/office/drawing/2014/main" id="{1DE1D80D-59BD-42CC-C507-A3594EA24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7E9E76-93C9-7AB0-858D-65D9D3D47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A7A3C-C868-F346-BE48-FB133BFFEB16}" type="slidenum">
              <a:rPr lang="en-US" smtClean="0"/>
              <a:t>‹#›</a:t>
            </a:fld>
            <a:endParaRPr lang="en-US"/>
          </a:p>
        </p:txBody>
      </p:sp>
    </p:spTree>
    <p:extLst>
      <p:ext uri="{BB962C8B-B14F-4D97-AF65-F5344CB8AC3E}">
        <p14:creationId xmlns:p14="http://schemas.microsoft.com/office/powerpoint/2010/main" val="306484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15.png"/><Relationship Id="rId10" Type="http://schemas.openxmlformats.org/officeDocument/2006/relationships/image" Target="../media/image31.jpg"/><Relationship Id="rId4" Type="http://schemas.openxmlformats.org/officeDocument/2006/relationships/image" Target="../media/image28.tiff"/><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48FB61-D86E-EC06-B624-E67D7AF457BA}"/>
              </a:ext>
            </a:extLst>
          </p:cNvPr>
          <p:cNvPicPr>
            <a:picLocks noChangeAspect="1"/>
          </p:cNvPicPr>
          <p:nvPr/>
        </p:nvPicPr>
        <p:blipFill rotWithShape="1">
          <a:blip r:embed="rId3"/>
          <a:srcRect l="89" t="12382" r="-89" b="12617"/>
          <a:stretch/>
        </p:blipFill>
        <p:spPr>
          <a:xfrm>
            <a:off x="0" y="-10776"/>
            <a:ext cx="12192000" cy="6858000"/>
          </a:xfrm>
          <a:prstGeom prst="rect">
            <a:avLst/>
          </a:prstGeom>
        </p:spPr>
      </p:pic>
      <p:sp>
        <p:nvSpPr>
          <p:cNvPr id="2" name="Title 1">
            <a:extLst>
              <a:ext uri="{FF2B5EF4-FFF2-40B4-BE49-F238E27FC236}">
                <a16:creationId xmlns:a16="http://schemas.microsoft.com/office/drawing/2014/main" id="{8A0D175E-45F7-2525-8DBC-2A6EDFCC4C63}"/>
              </a:ext>
            </a:extLst>
          </p:cNvPr>
          <p:cNvSpPr>
            <a:spLocks noGrp="1"/>
          </p:cNvSpPr>
          <p:nvPr>
            <p:ph type="ctrTitle"/>
          </p:nvPr>
        </p:nvSpPr>
        <p:spPr>
          <a:xfrm>
            <a:off x="0" y="4278085"/>
            <a:ext cx="12192000" cy="2569139"/>
          </a:xfrm>
          <a:solidFill>
            <a:schemeClr val="bg1">
              <a:alpha val="45882"/>
            </a:schemeClr>
          </a:solidFill>
        </p:spPr>
        <p:txBody>
          <a:bodyPr lIns="274320" anchor="ctr">
            <a:normAutofit/>
          </a:bodyPr>
          <a:lstStyle/>
          <a:p>
            <a:pPr lvl="0" algn="l">
              <a:spcBef>
                <a:spcPts val="1000"/>
              </a:spcBef>
            </a:pPr>
            <a:r>
              <a:rPr lang="en-US" sz="4000" dirty="0"/>
              <a:t>Effects of hypoxia on coupled iron and carbon cycling differ by timescale in two freshwater reservoirs</a:t>
            </a:r>
            <a:br>
              <a:rPr lang="en-US" sz="4400" dirty="0"/>
            </a:br>
            <a:r>
              <a:rPr lang="en-US" sz="1200" dirty="0"/>
              <a:t> </a:t>
            </a:r>
            <a:br>
              <a:rPr lang="en-US" sz="4400" dirty="0"/>
            </a:br>
            <a:r>
              <a:rPr lang="en-US" sz="2400" dirty="0">
                <a:solidFill>
                  <a:prstClr val="black"/>
                </a:solidFill>
                <a:ea typeface="+mn-ea"/>
                <a:cs typeface="+mn-cs"/>
              </a:rPr>
              <a:t>Abigail Lewis, Madeline Schreiber, B. R. Niederlehner, Arpita Das, Nick Hammond, </a:t>
            </a:r>
            <a:br>
              <a:rPr lang="en-US" sz="2400" dirty="0">
                <a:solidFill>
                  <a:prstClr val="black"/>
                </a:solidFill>
                <a:ea typeface="+mn-ea"/>
                <a:cs typeface="+mn-cs"/>
              </a:rPr>
            </a:br>
            <a:r>
              <a:rPr lang="en-US" sz="2400" dirty="0">
                <a:solidFill>
                  <a:prstClr val="black"/>
                </a:solidFill>
                <a:ea typeface="+mn-ea"/>
                <a:cs typeface="+mn-cs"/>
              </a:rPr>
              <a:t>Mary Lofton, Heather Wander, Cayelan Carey</a:t>
            </a:r>
            <a:endParaRPr lang="en-US" sz="4400" dirty="0"/>
          </a:p>
        </p:txBody>
      </p:sp>
      <p:sp>
        <p:nvSpPr>
          <p:cNvPr id="7" name="TextBox 6">
            <a:extLst>
              <a:ext uri="{FF2B5EF4-FFF2-40B4-BE49-F238E27FC236}">
                <a16:creationId xmlns:a16="http://schemas.microsoft.com/office/drawing/2014/main" id="{BF26455B-EAB1-B5A0-E6D1-281315EC327D}"/>
              </a:ext>
            </a:extLst>
          </p:cNvPr>
          <p:cNvSpPr txBox="1"/>
          <p:nvPr/>
        </p:nvSpPr>
        <p:spPr>
          <a:xfrm>
            <a:off x="9601739" y="6488668"/>
            <a:ext cx="2639762" cy="369332"/>
          </a:xfrm>
          <a:prstGeom prst="rect">
            <a:avLst/>
          </a:prstGeom>
          <a:noFill/>
        </p:spPr>
        <p:txBody>
          <a:bodyPr wrap="none" rtlCol="0">
            <a:spAutoFit/>
          </a:bodyPr>
          <a:lstStyle/>
          <a:p>
            <a:r>
              <a:rPr lang="en-US" dirty="0">
                <a:solidFill>
                  <a:schemeClr val="tx1">
                    <a:alpha val="30000"/>
                  </a:schemeClr>
                </a:solidFill>
              </a:rPr>
              <a:t>photo by Heather Wander</a:t>
            </a:r>
          </a:p>
        </p:txBody>
      </p:sp>
    </p:spTree>
    <p:extLst>
      <p:ext uri="{BB962C8B-B14F-4D97-AF65-F5344CB8AC3E}">
        <p14:creationId xmlns:p14="http://schemas.microsoft.com/office/powerpoint/2010/main" val="1501988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DF48838-C37C-D6EA-6E02-5DDC9A28E907}"/>
              </a:ext>
            </a:extLst>
          </p:cNvPr>
          <p:cNvPicPr>
            <a:picLocks noChangeAspect="1"/>
          </p:cNvPicPr>
          <p:nvPr/>
        </p:nvPicPr>
        <p:blipFill rotWithShape="1">
          <a:blip r:embed="rId3"/>
          <a:srcRect l="722" t="-376" r="-722" b="35170"/>
          <a:stretch/>
        </p:blipFill>
        <p:spPr>
          <a:xfrm>
            <a:off x="509406" y="1404309"/>
            <a:ext cx="6645600" cy="5416620"/>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12290" name="Picture 2" descr="Website — Law Offices at 7905 Forsyth">
            <a:extLst>
              <a:ext uri="{FF2B5EF4-FFF2-40B4-BE49-F238E27FC236}">
                <a16:creationId xmlns:a16="http://schemas.microsoft.com/office/drawing/2014/main" id="{5F959609-B794-EC3E-5E4A-8E4766C6D7C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10604" y="2300288"/>
            <a:ext cx="3471796" cy="35034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77DFF-9580-B1CD-365E-8920C4BB9B8E}"/>
              </a:ext>
            </a:extLst>
          </p:cNvPr>
          <p:cNvSpPr txBox="1"/>
          <p:nvPr/>
        </p:nvSpPr>
        <p:spPr>
          <a:xfrm>
            <a:off x="7783825" y="3055786"/>
            <a:ext cx="1945020" cy="369332"/>
          </a:xfrm>
          <a:prstGeom prst="rect">
            <a:avLst/>
          </a:prstGeom>
          <a:noFill/>
        </p:spPr>
        <p:txBody>
          <a:bodyPr wrap="none" rtlCol="0">
            <a:spAutoFit/>
          </a:bodyPr>
          <a:lstStyle/>
          <a:p>
            <a:r>
              <a:rPr lang="en-US" dirty="0"/>
              <a:t>Mineral protection</a:t>
            </a:r>
          </a:p>
        </p:txBody>
      </p:sp>
      <p:sp>
        <p:nvSpPr>
          <p:cNvPr id="13" name="TextBox 12">
            <a:extLst>
              <a:ext uri="{FF2B5EF4-FFF2-40B4-BE49-F238E27FC236}">
                <a16:creationId xmlns:a16="http://schemas.microsoft.com/office/drawing/2014/main" id="{31EE7BEC-B5CA-7EA4-0A43-04135CEBE884}"/>
              </a:ext>
            </a:extLst>
          </p:cNvPr>
          <p:cNvSpPr txBox="1"/>
          <p:nvPr/>
        </p:nvSpPr>
        <p:spPr>
          <a:xfrm>
            <a:off x="10149485" y="2426708"/>
            <a:ext cx="1242969" cy="369332"/>
          </a:xfrm>
          <a:prstGeom prst="rect">
            <a:avLst/>
          </a:prstGeom>
          <a:noFill/>
        </p:spPr>
        <p:txBody>
          <a:bodyPr wrap="none" rtlCol="0">
            <a:spAutoFit/>
          </a:bodyPr>
          <a:lstStyle/>
          <a:p>
            <a:r>
              <a:rPr lang="en-US" dirty="0"/>
              <a:t>Respiration</a:t>
            </a:r>
          </a:p>
        </p:txBody>
      </p:sp>
      <p:sp>
        <p:nvSpPr>
          <p:cNvPr id="8" name="TextBox 7">
            <a:extLst>
              <a:ext uri="{FF2B5EF4-FFF2-40B4-BE49-F238E27FC236}">
                <a16:creationId xmlns:a16="http://schemas.microsoft.com/office/drawing/2014/main" id="{BA91BF26-F709-BC6D-963B-80BFBC6B3E9E}"/>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10" name="Rectangle 9">
            <a:extLst>
              <a:ext uri="{FF2B5EF4-FFF2-40B4-BE49-F238E27FC236}">
                <a16:creationId xmlns:a16="http://schemas.microsoft.com/office/drawing/2014/main" id="{0FE94E45-7961-350D-7DE8-DD308821BC9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BC445-9A52-085F-C872-ADBBA0CE634C}"/>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90AE8-4E8B-2F86-5D39-74B77808CC83}"/>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BBC78E-896E-B9C4-6CA9-3C51CA7A65CF}"/>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C2051F-7BD0-2C8B-B3F1-CBCE9BD55FA4}"/>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56940F-974B-CDB9-7B5C-31059A3042D4}"/>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8AEF1D-75B5-7BB5-C41C-F56214E790BB}"/>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59F489-3753-4BFC-9043-3E96570B6388}"/>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553776-E582-AED1-8E7E-F3C4CAF77EE2}"/>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F4F50E-0815-D60E-E0CD-0EE0BB4F1525}"/>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6FFEEB-7AE5-2D24-E768-CF5503CD5E36}"/>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283952-C304-2FF6-3CDC-13AD9D8C4104}"/>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D8FBDF-A441-DBC8-50AA-56218423B829}"/>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30948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6E2F-0A4D-D894-1EF7-7D9546A32F1E}"/>
              </a:ext>
            </a:extLst>
          </p:cNvPr>
          <p:cNvSpPr>
            <a:spLocks noGrp="1"/>
          </p:cNvSpPr>
          <p:nvPr>
            <p:ph type="title"/>
          </p:nvPr>
        </p:nvSpPr>
        <p:spPr/>
        <p:txBody>
          <a:bodyPr>
            <a:normAutofit/>
          </a:bodyPr>
          <a:lstStyle/>
          <a:p>
            <a:r>
              <a:rPr lang="en-US" sz="4000" dirty="0"/>
              <a:t>Anoxia leads to release of iron from sediments</a:t>
            </a:r>
          </a:p>
        </p:txBody>
      </p:sp>
      <p:pic>
        <p:nvPicPr>
          <p:cNvPr id="4" name="Picture 3">
            <a:extLst>
              <a:ext uri="{FF2B5EF4-FFF2-40B4-BE49-F238E27FC236}">
                <a16:creationId xmlns:a16="http://schemas.microsoft.com/office/drawing/2014/main" id="{19FD9462-7637-F049-6359-E2C85B9B1A74}"/>
              </a:ext>
            </a:extLst>
          </p:cNvPr>
          <p:cNvPicPr>
            <a:picLocks noChangeAspect="1"/>
          </p:cNvPicPr>
          <p:nvPr/>
        </p:nvPicPr>
        <p:blipFill>
          <a:blip r:embed="rId3"/>
          <a:stretch>
            <a:fillRect/>
          </a:stretch>
        </p:blipFill>
        <p:spPr>
          <a:xfrm>
            <a:off x="1638300" y="2035175"/>
            <a:ext cx="8915400" cy="4457700"/>
          </a:xfrm>
          <a:prstGeom prst="rect">
            <a:avLst/>
          </a:prstGeom>
        </p:spPr>
      </p:pic>
    </p:spTree>
    <p:extLst>
      <p:ext uri="{BB962C8B-B14F-4D97-AF65-F5344CB8AC3E}">
        <p14:creationId xmlns:p14="http://schemas.microsoft.com/office/powerpoint/2010/main" val="125424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508C7-A378-0D83-6120-0A8B08D86FF6}"/>
              </a:ext>
            </a:extLst>
          </p:cNvPr>
          <p:cNvPicPr>
            <a:picLocks noChangeAspect="1"/>
          </p:cNvPicPr>
          <p:nvPr/>
        </p:nvPicPr>
        <p:blipFill>
          <a:blip r:embed="rId3"/>
          <a:stretch>
            <a:fillRect/>
          </a:stretch>
        </p:blipFill>
        <p:spPr>
          <a:xfrm>
            <a:off x="2743200" y="1796142"/>
            <a:ext cx="5905500" cy="5061857"/>
          </a:xfrm>
          <a:prstGeom prst="rect">
            <a:avLst/>
          </a:prstGeom>
        </p:spPr>
      </p:pic>
      <p:pic>
        <p:nvPicPr>
          <p:cNvPr id="11" name="Picture 10">
            <a:extLst>
              <a:ext uri="{FF2B5EF4-FFF2-40B4-BE49-F238E27FC236}">
                <a16:creationId xmlns:a16="http://schemas.microsoft.com/office/drawing/2014/main" id="{79D1ADE6-AB19-F29F-A3AC-826F9CA1F4C2}"/>
              </a:ext>
            </a:extLst>
          </p:cNvPr>
          <p:cNvPicPr>
            <a:picLocks noChangeAspect="1"/>
          </p:cNvPicPr>
          <p:nvPr/>
        </p:nvPicPr>
        <p:blipFill>
          <a:blip r:embed="rId4"/>
          <a:stretch>
            <a:fillRect/>
          </a:stretch>
        </p:blipFill>
        <p:spPr>
          <a:xfrm>
            <a:off x="2743200" y="1796142"/>
            <a:ext cx="5905500" cy="5061857"/>
          </a:xfrm>
          <a:prstGeom prst="rect">
            <a:avLst/>
          </a:prstGeom>
        </p:spPr>
      </p:pic>
      <p:sp>
        <p:nvSpPr>
          <p:cNvPr id="6" name="Rectangle 5">
            <a:extLst>
              <a:ext uri="{FF2B5EF4-FFF2-40B4-BE49-F238E27FC236}">
                <a16:creationId xmlns:a16="http://schemas.microsoft.com/office/drawing/2014/main" id="{87BB364C-AE81-933D-B510-47058607BCE8}"/>
              </a:ext>
            </a:extLst>
          </p:cNvPr>
          <p:cNvSpPr/>
          <p:nvPr/>
        </p:nvSpPr>
        <p:spPr>
          <a:xfrm>
            <a:off x="3517868" y="1925994"/>
            <a:ext cx="3708105" cy="3824080"/>
          </a:xfrm>
          <a:prstGeom prst="rect">
            <a:avLst/>
          </a:prstGeom>
          <a:solidFill>
            <a:srgbClr val="A2C9FD">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FD9260-C149-C602-149F-F4BFB7CB6774}"/>
              </a:ext>
            </a:extLst>
          </p:cNvPr>
          <p:cNvSpPr/>
          <p:nvPr/>
        </p:nvSpPr>
        <p:spPr>
          <a:xfrm>
            <a:off x="7225973" y="1925996"/>
            <a:ext cx="1282768" cy="3824078"/>
          </a:xfrm>
          <a:prstGeom prst="rect">
            <a:avLst/>
          </a:prstGeom>
          <a:solidFill>
            <a:srgbClr val="FEB9BD">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37507-1ACB-3522-5AB1-907C3C83A0E2}"/>
              </a:ext>
            </a:extLst>
          </p:cNvPr>
          <p:cNvSpPr>
            <a:spLocks noGrp="1"/>
          </p:cNvSpPr>
          <p:nvPr>
            <p:ph type="title"/>
          </p:nvPr>
        </p:nvSpPr>
        <p:spPr/>
        <p:txBody>
          <a:bodyPr>
            <a:normAutofit/>
          </a:bodyPr>
          <a:lstStyle/>
          <a:p>
            <a:r>
              <a:rPr lang="en-US" sz="3200" dirty="0"/>
              <a:t>Multiannual oxygenation history provides a basis for understanding long-term effects of hypoxia</a:t>
            </a:r>
          </a:p>
        </p:txBody>
      </p:sp>
      <p:sp>
        <p:nvSpPr>
          <p:cNvPr id="3" name="TextBox 2">
            <a:extLst>
              <a:ext uri="{FF2B5EF4-FFF2-40B4-BE49-F238E27FC236}">
                <a16:creationId xmlns:a16="http://schemas.microsoft.com/office/drawing/2014/main" id="{4046144B-D56A-F5B6-5C72-0381AE4254B9}"/>
              </a:ext>
            </a:extLst>
          </p:cNvPr>
          <p:cNvSpPr txBox="1"/>
          <p:nvPr/>
        </p:nvSpPr>
        <p:spPr>
          <a:xfrm rot="16200000">
            <a:off x="1139873" y="3759411"/>
            <a:ext cx="3611992"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Bottom-water oxygen (mg/L)</a:t>
            </a:r>
          </a:p>
        </p:txBody>
      </p:sp>
    </p:spTree>
    <p:extLst>
      <p:ext uri="{BB962C8B-B14F-4D97-AF65-F5344CB8AC3E}">
        <p14:creationId xmlns:p14="http://schemas.microsoft.com/office/powerpoint/2010/main" val="276656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2B810-64C7-E521-92F7-BE5F6177DB30}"/>
              </a:ext>
            </a:extLst>
          </p:cNvPr>
          <p:cNvSpPr>
            <a:spLocks noGrp="1"/>
          </p:cNvSpPr>
          <p:nvPr>
            <p:ph type="title"/>
          </p:nvPr>
        </p:nvSpPr>
        <p:spPr/>
        <p:txBody>
          <a:bodyPr anchor="t">
            <a:normAutofit/>
          </a:bodyPr>
          <a:lstStyle/>
          <a:p>
            <a:r>
              <a:rPr lang="en-US" sz="3200" dirty="0"/>
              <a:t>Over multiannual timescales, low-oxygen conditions increase carbon burial</a:t>
            </a:r>
          </a:p>
        </p:txBody>
      </p:sp>
      <p:pic>
        <p:nvPicPr>
          <p:cNvPr id="5" name="Content Placeholder 4">
            <a:extLst>
              <a:ext uri="{FF2B5EF4-FFF2-40B4-BE49-F238E27FC236}">
                <a16:creationId xmlns:a16="http://schemas.microsoft.com/office/drawing/2014/main" id="{29900BB6-9339-568C-6A26-B32467E17689}"/>
              </a:ext>
            </a:extLst>
          </p:cNvPr>
          <p:cNvPicPr>
            <a:picLocks noGrp="1" noChangeAspect="1"/>
          </p:cNvPicPr>
          <p:nvPr>
            <p:ph idx="4294967295"/>
          </p:nvPr>
        </p:nvPicPr>
        <p:blipFill rotWithShape="1">
          <a:blip r:embed="rId3"/>
          <a:srcRect r="66157" b="51189"/>
          <a:stretch/>
        </p:blipFill>
        <p:spPr>
          <a:xfrm>
            <a:off x="362494" y="1652586"/>
            <a:ext cx="2455461" cy="3541815"/>
          </a:xfrm>
        </p:spPr>
      </p:pic>
      <p:pic>
        <p:nvPicPr>
          <p:cNvPr id="7" name="Content Placeholder 4">
            <a:extLst>
              <a:ext uri="{FF2B5EF4-FFF2-40B4-BE49-F238E27FC236}">
                <a16:creationId xmlns:a16="http://schemas.microsoft.com/office/drawing/2014/main" id="{32CA0B5D-44EB-2204-A7D6-A09790E5FAF2}"/>
              </a:ext>
            </a:extLst>
          </p:cNvPr>
          <p:cNvPicPr>
            <a:picLocks noChangeAspect="1"/>
          </p:cNvPicPr>
          <p:nvPr/>
        </p:nvPicPr>
        <p:blipFill rotWithShape="1">
          <a:blip r:embed="rId3"/>
          <a:srcRect t="48958" r="67096" b="2231"/>
          <a:stretch/>
        </p:blipFill>
        <p:spPr>
          <a:xfrm>
            <a:off x="6900916" y="1615601"/>
            <a:ext cx="2443469" cy="3625116"/>
          </a:xfrm>
          <a:prstGeom prst="rect">
            <a:avLst/>
          </a:prstGeom>
        </p:spPr>
      </p:pic>
      <p:pic>
        <p:nvPicPr>
          <p:cNvPr id="45" name="Picture 2" descr="Website — Law Offices at 7905 Forsyth">
            <a:extLst>
              <a:ext uri="{FF2B5EF4-FFF2-40B4-BE49-F238E27FC236}">
                <a16:creationId xmlns:a16="http://schemas.microsoft.com/office/drawing/2014/main" id="{E602F76E-F359-0B57-5AF9-D8505A7862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221" y="4418338"/>
            <a:ext cx="2806127" cy="2891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F07D5E07-888D-4B92-0623-C48548A27518}"/>
              </a:ext>
            </a:extLst>
          </p:cNvPr>
          <p:cNvSpPr txBox="1"/>
          <p:nvPr/>
        </p:nvSpPr>
        <p:spPr>
          <a:xfrm>
            <a:off x="3256830" y="5567845"/>
            <a:ext cx="1945020" cy="369332"/>
          </a:xfrm>
          <a:prstGeom prst="rect">
            <a:avLst/>
          </a:prstGeom>
          <a:noFill/>
        </p:spPr>
        <p:txBody>
          <a:bodyPr wrap="none" rtlCol="0">
            <a:spAutoFit/>
          </a:bodyPr>
          <a:lstStyle/>
          <a:p>
            <a:r>
              <a:rPr lang="en-US" dirty="0"/>
              <a:t>Mineral protection</a:t>
            </a:r>
          </a:p>
        </p:txBody>
      </p:sp>
      <p:sp>
        <p:nvSpPr>
          <p:cNvPr id="47" name="TextBox 46">
            <a:extLst>
              <a:ext uri="{FF2B5EF4-FFF2-40B4-BE49-F238E27FC236}">
                <a16:creationId xmlns:a16="http://schemas.microsoft.com/office/drawing/2014/main" id="{72FA73B1-0953-5117-C93D-94C78D74E70D}"/>
              </a:ext>
            </a:extLst>
          </p:cNvPr>
          <p:cNvSpPr txBox="1"/>
          <p:nvPr/>
        </p:nvSpPr>
        <p:spPr>
          <a:xfrm>
            <a:off x="7075727" y="5774700"/>
            <a:ext cx="1242969" cy="369332"/>
          </a:xfrm>
          <a:prstGeom prst="rect">
            <a:avLst/>
          </a:prstGeom>
          <a:noFill/>
        </p:spPr>
        <p:txBody>
          <a:bodyPr wrap="none" rtlCol="0">
            <a:spAutoFit/>
          </a:bodyPr>
          <a:lstStyle/>
          <a:p>
            <a:r>
              <a:rPr lang="en-US" dirty="0"/>
              <a:t>Respiration</a:t>
            </a:r>
          </a:p>
        </p:txBody>
      </p:sp>
      <p:sp>
        <p:nvSpPr>
          <p:cNvPr id="48" name="TextBox 47">
            <a:extLst>
              <a:ext uri="{FF2B5EF4-FFF2-40B4-BE49-F238E27FC236}">
                <a16:creationId xmlns:a16="http://schemas.microsoft.com/office/drawing/2014/main" id="{ED61FB86-38D6-2E50-EB2D-A8F3AB5327C3}"/>
              </a:ext>
            </a:extLst>
          </p:cNvPr>
          <p:cNvSpPr txBox="1"/>
          <p:nvPr/>
        </p:nvSpPr>
        <p:spPr>
          <a:xfrm>
            <a:off x="549468" y="4928274"/>
            <a:ext cx="1277914"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(high-oxygen)</a:t>
            </a:r>
          </a:p>
        </p:txBody>
      </p:sp>
      <p:sp>
        <p:nvSpPr>
          <p:cNvPr id="49" name="TextBox 48">
            <a:extLst>
              <a:ext uri="{FF2B5EF4-FFF2-40B4-BE49-F238E27FC236}">
                <a16:creationId xmlns:a16="http://schemas.microsoft.com/office/drawing/2014/main" id="{636F13DC-4F9B-87CC-121C-CDFDB44EE536}"/>
              </a:ext>
            </a:extLst>
          </p:cNvPr>
          <p:cNvSpPr txBox="1"/>
          <p:nvPr/>
        </p:nvSpPr>
        <p:spPr>
          <a:xfrm>
            <a:off x="1817107" y="4945068"/>
            <a:ext cx="1208985"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(low-oxygen)</a:t>
            </a:r>
          </a:p>
        </p:txBody>
      </p:sp>
      <p:sp>
        <p:nvSpPr>
          <p:cNvPr id="14" name="TextBox 13">
            <a:extLst>
              <a:ext uri="{FF2B5EF4-FFF2-40B4-BE49-F238E27FC236}">
                <a16:creationId xmlns:a16="http://schemas.microsoft.com/office/drawing/2014/main" id="{0DAA13B2-FBBD-9ABC-A8CF-A8DBF7250BEE}"/>
              </a:ext>
            </a:extLst>
          </p:cNvPr>
          <p:cNvSpPr txBox="1"/>
          <p:nvPr/>
        </p:nvSpPr>
        <p:spPr>
          <a:xfrm rot="16200000">
            <a:off x="-867220" y="3257880"/>
            <a:ext cx="2462419"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
        <p:nvSpPr>
          <p:cNvPr id="15" name="TextBox 14">
            <a:extLst>
              <a:ext uri="{FF2B5EF4-FFF2-40B4-BE49-F238E27FC236}">
                <a16:creationId xmlns:a16="http://schemas.microsoft.com/office/drawing/2014/main" id="{ACA7C384-CF38-E804-D1FE-77D7931C6897}"/>
              </a:ext>
            </a:extLst>
          </p:cNvPr>
          <p:cNvSpPr txBox="1"/>
          <p:nvPr/>
        </p:nvSpPr>
        <p:spPr>
          <a:xfrm rot="16200000">
            <a:off x="1860632" y="3257879"/>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pic>
        <p:nvPicPr>
          <p:cNvPr id="16" name="Content Placeholder 4">
            <a:extLst>
              <a:ext uri="{FF2B5EF4-FFF2-40B4-BE49-F238E27FC236}">
                <a16:creationId xmlns:a16="http://schemas.microsoft.com/office/drawing/2014/main" id="{10471D8F-E91C-E24D-D886-B08884DEF739}"/>
              </a:ext>
            </a:extLst>
          </p:cNvPr>
          <p:cNvPicPr>
            <a:picLocks noChangeAspect="1"/>
          </p:cNvPicPr>
          <p:nvPr/>
        </p:nvPicPr>
        <p:blipFill rotWithShape="1">
          <a:blip r:embed="rId3"/>
          <a:srcRect l="37842" r="33079" b="51189"/>
          <a:stretch/>
        </p:blipFill>
        <p:spPr>
          <a:xfrm>
            <a:off x="3241267" y="1652586"/>
            <a:ext cx="2109793" cy="3541815"/>
          </a:xfrm>
          <a:prstGeom prst="rect">
            <a:avLst/>
          </a:prstGeom>
        </p:spPr>
      </p:pic>
      <p:sp>
        <p:nvSpPr>
          <p:cNvPr id="2" name="Rectangle 1">
            <a:extLst>
              <a:ext uri="{FF2B5EF4-FFF2-40B4-BE49-F238E27FC236}">
                <a16:creationId xmlns:a16="http://schemas.microsoft.com/office/drawing/2014/main" id="{114721E0-7010-18FB-90EB-7CFDF55B7100}"/>
              </a:ext>
            </a:extLst>
          </p:cNvPr>
          <p:cNvSpPr/>
          <p:nvPr/>
        </p:nvSpPr>
        <p:spPr>
          <a:xfrm>
            <a:off x="2760062" y="1815353"/>
            <a:ext cx="2770518" cy="314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4086B7-A233-D208-E6FC-8C2F55BE10C1}"/>
              </a:ext>
            </a:extLst>
          </p:cNvPr>
          <p:cNvSpPr txBox="1"/>
          <p:nvPr/>
        </p:nvSpPr>
        <p:spPr>
          <a:xfrm rot="16200000">
            <a:off x="5528721" y="3094779"/>
            <a:ext cx="2788622"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pic>
        <p:nvPicPr>
          <p:cNvPr id="18" name="Content Placeholder 4">
            <a:extLst>
              <a:ext uri="{FF2B5EF4-FFF2-40B4-BE49-F238E27FC236}">
                <a16:creationId xmlns:a16="http://schemas.microsoft.com/office/drawing/2014/main" id="{6517E28D-01D3-AED5-B585-619E6C4610E5}"/>
              </a:ext>
            </a:extLst>
          </p:cNvPr>
          <p:cNvPicPr>
            <a:picLocks noChangeAspect="1"/>
          </p:cNvPicPr>
          <p:nvPr/>
        </p:nvPicPr>
        <p:blipFill rotWithShape="1">
          <a:blip r:embed="rId3"/>
          <a:srcRect l="33618" t="49051" r="33478" b="2138"/>
          <a:stretch/>
        </p:blipFill>
        <p:spPr>
          <a:xfrm>
            <a:off x="9569178" y="1610935"/>
            <a:ext cx="2443469" cy="3625116"/>
          </a:xfrm>
          <a:prstGeom prst="rect">
            <a:avLst/>
          </a:prstGeom>
        </p:spPr>
      </p:pic>
      <p:sp>
        <p:nvSpPr>
          <p:cNvPr id="19" name="TextBox 18">
            <a:extLst>
              <a:ext uri="{FF2B5EF4-FFF2-40B4-BE49-F238E27FC236}">
                <a16:creationId xmlns:a16="http://schemas.microsoft.com/office/drawing/2014/main" id="{51ED82ED-4E6D-69F0-5968-B1C6373B739F}"/>
              </a:ext>
            </a:extLst>
          </p:cNvPr>
          <p:cNvSpPr txBox="1"/>
          <p:nvPr/>
        </p:nvSpPr>
        <p:spPr>
          <a:xfrm rot="16200000">
            <a:off x="8135020" y="3146160"/>
            <a:ext cx="2891386"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 name="Rectangle 5">
            <a:extLst>
              <a:ext uri="{FF2B5EF4-FFF2-40B4-BE49-F238E27FC236}">
                <a16:creationId xmlns:a16="http://schemas.microsoft.com/office/drawing/2014/main" id="{E065C8EE-B2D8-92BA-1735-5D6AB95D0A06}"/>
              </a:ext>
            </a:extLst>
          </p:cNvPr>
          <p:cNvSpPr/>
          <p:nvPr/>
        </p:nvSpPr>
        <p:spPr>
          <a:xfrm>
            <a:off x="6540234" y="1646145"/>
            <a:ext cx="5549387" cy="3452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AF941264-D9FA-9556-BE34-149F81B3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3A8846-879E-54A0-F209-EB7D644AE217}"/>
              </a:ext>
            </a:extLst>
          </p:cNvPr>
          <p:cNvSpPr>
            <a:spLocks noGrp="1"/>
          </p:cNvSpPr>
          <p:nvPr>
            <p:ph type="title"/>
          </p:nvPr>
        </p:nvSpPr>
        <p:spPr/>
        <p:txBody>
          <a:bodyPr/>
          <a:lstStyle/>
          <a:p>
            <a:r>
              <a:rPr lang="en-US" dirty="0">
                <a:solidFill>
                  <a:schemeClr val="bg1"/>
                </a:solidFill>
              </a:rPr>
              <a:t>Conclusions</a:t>
            </a:r>
          </a:p>
        </p:txBody>
      </p:sp>
      <p:sp>
        <p:nvSpPr>
          <p:cNvPr id="10" name="Content Placeholder 9">
            <a:extLst>
              <a:ext uri="{FF2B5EF4-FFF2-40B4-BE49-F238E27FC236}">
                <a16:creationId xmlns:a16="http://schemas.microsoft.com/office/drawing/2014/main" id="{7252E328-D860-5319-C2B1-32A622CA1C87}"/>
              </a:ext>
            </a:extLst>
          </p:cNvPr>
          <p:cNvSpPr>
            <a:spLocks noGrp="1"/>
          </p:cNvSpPr>
          <p:nvPr>
            <p:ph idx="1"/>
          </p:nvPr>
        </p:nvSpPr>
        <p:spPr>
          <a:xfrm>
            <a:off x="217613" y="1825625"/>
            <a:ext cx="11756774" cy="4844116"/>
          </a:xfrm>
          <a:solidFill>
            <a:schemeClr val="bg1">
              <a:alpha val="57000"/>
            </a:schemeClr>
          </a:solidFill>
        </p:spPr>
        <p:txBody>
          <a:bodyPr lIns="457200" tIns="182880" rIns="457200"/>
          <a:lstStyle/>
          <a:p>
            <a:r>
              <a:rPr lang="en-US" dirty="0"/>
              <a:t>Increasing anoxic duration may dramatically alter carbon cycling processes across the sediment-water interface</a:t>
            </a:r>
          </a:p>
          <a:p>
            <a:r>
              <a:rPr lang="en-US" dirty="0"/>
              <a:t>Anoxia increases carbon burial in sediments over multiannual timescales, likely decreasing carbon export and emission from freshwater reservoirs</a:t>
            </a:r>
          </a:p>
        </p:txBody>
      </p:sp>
      <p:pic>
        <p:nvPicPr>
          <p:cNvPr id="4" name="Picture 2" descr="Website — Law Offices at 7905 Forsyth">
            <a:extLst>
              <a:ext uri="{FF2B5EF4-FFF2-40B4-BE49-F238E27FC236}">
                <a16:creationId xmlns:a16="http://schemas.microsoft.com/office/drawing/2014/main" id="{8767281B-5C3B-8B4B-E4D6-0039FD5F68E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363" y="4169904"/>
            <a:ext cx="2691890" cy="2779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8664-852A-57A0-A941-1392F51C24D9}"/>
              </a:ext>
            </a:extLst>
          </p:cNvPr>
          <p:cNvSpPr txBox="1"/>
          <p:nvPr/>
        </p:nvSpPr>
        <p:spPr>
          <a:xfrm>
            <a:off x="6948579" y="4896719"/>
            <a:ext cx="1945020" cy="369332"/>
          </a:xfrm>
          <a:prstGeom prst="rect">
            <a:avLst/>
          </a:prstGeom>
          <a:noFill/>
        </p:spPr>
        <p:txBody>
          <a:bodyPr wrap="none" rtlCol="0">
            <a:spAutoFit/>
          </a:bodyPr>
          <a:lstStyle/>
          <a:p>
            <a:r>
              <a:rPr lang="en-US" dirty="0"/>
              <a:t>Mineral protection</a:t>
            </a:r>
          </a:p>
        </p:txBody>
      </p:sp>
      <p:sp>
        <p:nvSpPr>
          <p:cNvPr id="6" name="TextBox 5">
            <a:extLst>
              <a:ext uri="{FF2B5EF4-FFF2-40B4-BE49-F238E27FC236}">
                <a16:creationId xmlns:a16="http://schemas.microsoft.com/office/drawing/2014/main" id="{B0331943-6A48-94BB-9BE1-CD62166C580A}"/>
              </a:ext>
            </a:extLst>
          </p:cNvPr>
          <p:cNvSpPr txBox="1"/>
          <p:nvPr/>
        </p:nvSpPr>
        <p:spPr>
          <a:xfrm>
            <a:off x="10606320" y="5535875"/>
            <a:ext cx="1242969" cy="369332"/>
          </a:xfrm>
          <a:prstGeom prst="rect">
            <a:avLst/>
          </a:prstGeom>
          <a:noFill/>
        </p:spPr>
        <p:txBody>
          <a:bodyPr wrap="none" rtlCol="0">
            <a:spAutoFit/>
          </a:bodyPr>
          <a:lstStyle/>
          <a:p>
            <a:r>
              <a:rPr lang="en-US" dirty="0"/>
              <a:t>Respiration</a:t>
            </a:r>
          </a:p>
        </p:txBody>
      </p:sp>
      <p:pic>
        <p:nvPicPr>
          <p:cNvPr id="7" name="Picture 2" descr="Website — Law Offices at 7905 Forsyth">
            <a:extLst>
              <a:ext uri="{FF2B5EF4-FFF2-40B4-BE49-F238E27FC236}">
                <a16:creationId xmlns:a16="http://schemas.microsoft.com/office/drawing/2014/main" id="{FF944DA8-44DB-30A4-106B-B5C19FF255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08424" y="4211505"/>
            <a:ext cx="2754693" cy="2779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7A26CC-C322-8999-4E03-D4B6D3A8D11A}"/>
              </a:ext>
            </a:extLst>
          </p:cNvPr>
          <p:cNvSpPr txBox="1"/>
          <p:nvPr/>
        </p:nvSpPr>
        <p:spPr>
          <a:xfrm>
            <a:off x="342711" y="5524513"/>
            <a:ext cx="1945020" cy="369332"/>
          </a:xfrm>
          <a:prstGeom prst="rect">
            <a:avLst/>
          </a:prstGeom>
          <a:noFill/>
        </p:spPr>
        <p:txBody>
          <a:bodyPr wrap="none" rtlCol="0">
            <a:spAutoFit/>
          </a:bodyPr>
          <a:lstStyle/>
          <a:p>
            <a:r>
              <a:rPr lang="en-US" dirty="0"/>
              <a:t>Mineral protection</a:t>
            </a:r>
          </a:p>
        </p:txBody>
      </p:sp>
      <p:sp>
        <p:nvSpPr>
          <p:cNvPr id="9" name="TextBox 8">
            <a:extLst>
              <a:ext uri="{FF2B5EF4-FFF2-40B4-BE49-F238E27FC236}">
                <a16:creationId xmlns:a16="http://schemas.microsoft.com/office/drawing/2014/main" id="{DDE16CD0-4DCD-3E4B-F2C4-D20505A6A282}"/>
              </a:ext>
            </a:extLst>
          </p:cNvPr>
          <p:cNvSpPr txBox="1"/>
          <p:nvPr/>
        </p:nvSpPr>
        <p:spPr>
          <a:xfrm>
            <a:off x="3741632" y="4798925"/>
            <a:ext cx="1242969" cy="369332"/>
          </a:xfrm>
          <a:prstGeom prst="rect">
            <a:avLst/>
          </a:prstGeom>
          <a:noFill/>
        </p:spPr>
        <p:txBody>
          <a:bodyPr wrap="none" rtlCol="0">
            <a:spAutoFit/>
          </a:bodyPr>
          <a:lstStyle/>
          <a:p>
            <a:r>
              <a:rPr lang="en-US" dirty="0"/>
              <a:t>Respiration</a:t>
            </a:r>
          </a:p>
        </p:txBody>
      </p:sp>
      <p:sp>
        <p:nvSpPr>
          <p:cNvPr id="11" name="TextBox 10">
            <a:extLst>
              <a:ext uri="{FF2B5EF4-FFF2-40B4-BE49-F238E27FC236}">
                <a16:creationId xmlns:a16="http://schemas.microsoft.com/office/drawing/2014/main" id="{1C90DC90-37DE-2B5D-069E-2477A493A430}"/>
              </a:ext>
            </a:extLst>
          </p:cNvPr>
          <p:cNvSpPr txBox="1"/>
          <p:nvPr/>
        </p:nvSpPr>
        <p:spPr>
          <a:xfrm>
            <a:off x="1670021" y="4185927"/>
            <a:ext cx="2303772" cy="400110"/>
          </a:xfrm>
          <a:prstGeom prst="rect">
            <a:avLst/>
          </a:prstGeom>
          <a:noFill/>
        </p:spPr>
        <p:txBody>
          <a:bodyPr wrap="none" rtlCol="0">
            <a:spAutoFit/>
          </a:bodyPr>
          <a:lstStyle/>
          <a:p>
            <a:r>
              <a:rPr lang="en-US" sz="2000" dirty="0"/>
              <a:t>Short-term (2-week)</a:t>
            </a:r>
          </a:p>
        </p:txBody>
      </p:sp>
      <p:sp>
        <p:nvSpPr>
          <p:cNvPr id="12" name="TextBox 11">
            <a:extLst>
              <a:ext uri="{FF2B5EF4-FFF2-40B4-BE49-F238E27FC236}">
                <a16:creationId xmlns:a16="http://schemas.microsoft.com/office/drawing/2014/main" id="{3398BBC1-6871-23D2-F35F-C2455D554C35}"/>
              </a:ext>
            </a:extLst>
          </p:cNvPr>
          <p:cNvSpPr txBox="1"/>
          <p:nvPr/>
        </p:nvSpPr>
        <p:spPr>
          <a:xfrm>
            <a:off x="8270424" y="4194301"/>
            <a:ext cx="2737096" cy="400110"/>
          </a:xfrm>
          <a:prstGeom prst="rect">
            <a:avLst/>
          </a:prstGeom>
          <a:noFill/>
        </p:spPr>
        <p:txBody>
          <a:bodyPr wrap="none" rtlCol="0">
            <a:spAutoFit/>
          </a:bodyPr>
          <a:lstStyle/>
          <a:p>
            <a:r>
              <a:rPr lang="en-US" sz="2000" dirty="0"/>
              <a:t>Long-term (multiannual)</a:t>
            </a:r>
          </a:p>
        </p:txBody>
      </p:sp>
    </p:spTree>
    <p:extLst>
      <p:ext uri="{BB962C8B-B14F-4D97-AF65-F5344CB8AC3E}">
        <p14:creationId xmlns:p14="http://schemas.microsoft.com/office/powerpoint/2010/main" val="277851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3"/>
          <a:stretch>
            <a:fillRect/>
          </a:stretch>
        </p:blipFill>
        <p:spPr>
          <a:xfrm>
            <a:off x="6461281" y="129987"/>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42662" y="278273"/>
            <a:ext cx="1172951" cy="1178631"/>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
                    </a14:imgEffect>
                    <a14:imgEffect>
                      <a14:brightnessContrast contrast="43000"/>
                    </a14:imgEffect>
                  </a14:imgLayer>
                </a14:imgProps>
              </a:ext>
            </a:extLst>
          </a:blip>
          <a:stretch>
            <a:fillRect/>
          </a:stretch>
        </p:blipFill>
        <p:spPr>
          <a:xfrm>
            <a:off x="660475" y="4524319"/>
            <a:ext cx="4741541" cy="790258"/>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7"/>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075151" y="6026524"/>
            <a:ext cx="708906" cy="708906"/>
          </a:xfrm>
          <a:prstGeom prst="rect">
            <a:avLst/>
          </a:prstGeom>
        </p:spPr>
      </p:pic>
      <p:pic>
        <p:nvPicPr>
          <p:cNvPr id="12" name="Picture 11">
            <a:extLst>
              <a:ext uri="{FF2B5EF4-FFF2-40B4-BE49-F238E27FC236}">
                <a16:creationId xmlns:a16="http://schemas.microsoft.com/office/drawing/2014/main" id="{2198D3FC-B069-F924-748C-54BB47D1AA6C}"/>
              </a:ext>
            </a:extLst>
          </p:cNvPr>
          <p:cNvPicPr>
            <a:picLocks noChangeAspect="1"/>
          </p:cNvPicPr>
          <p:nvPr/>
        </p:nvPicPr>
        <p:blipFill rotWithShape="1">
          <a:blip r:embed="rId10"/>
          <a:srcRect t="4538" b="-64"/>
          <a:stretch/>
        </p:blipFill>
        <p:spPr>
          <a:xfrm>
            <a:off x="440041" y="391662"/>
            <a:ext cx="5252961" cy="3763395"/>
          </a:xfrm>
          <a:prstGeom prst="rect">
            <a:avLst/>
          </a:prstGeom>
          <a:ln w="12700">
            <a:noFill/>
          </a:ln>
        </p:spPr>
      </p:pic>
      <p:pic>
        <p:nvPicPr>
          <p:cNvPr id="1030" name="Picture 6">
            <a:extLst>
              <a:ext uri="{FF2B5EF4-FFF2-40B4-BE49-F238E27FC236}">
                <a16:creationId xmlns:a16="http://schemas.microsoft.com/office/drawing/2014/main" id="{5B4C5F6A-8A8A-44FB-E959-F34098F107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9035" b="4111"/>
          <a:stretch/>
        </p:blipFill>
        <p:spPr bwMode="auto">
          <a:xfrm>
            <a:off x="6096000" y="2196754"/>
            <a:ext cx="5729450" cy="3302479"/>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3" name="Graphic 2" descr="Power Plant with solid fill">
            <a:extLst>
              <a:ext uri="{FF2B5EF4-FFF2-40B4-BE49-F238E27FC236}">
                <a16:creationId xmlns:a16="http://schemas.microsoft.com/office/drawing/2014/main" id="{F2246857-D4CF-C18B-7AF8-FEE9004D0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087" y="3612532"/>
            <a:ext cx="1917825" cy="1917825"/>
          </a:xfrm>
          <a:prstGeom prst="rect">
            <a:avLst/>
          </a:prstGeom>
        </p:spPr>
      </p:pic>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6"/>
          <a:stretch>
            <a:fillRect/>
          </a:stretch>
        </p:blipFill>
        <p:spPr>
          <a:xfrm>
            <a:off x="1201300" y="4078172"/>
            <a:ext cx="3011743" cy="1609216"/>
          </a:xfrm>
          <a:prstGeom prst="rect">
            <a:avLst/>
          </a:prstGeom>
        </p:spPr>
      </p:pic>
      <p:sp>
        <p:nvSpPr>
          <p:cNvPr id="12" name="TextBox 11">
            <a:extLst>
              <a:ext uri="{FF2B5EF4-FFF2-40B4-BE49-F238E27FC236}">
                <a16:creationId xmlns:a16="http://schemas.microsoft.com/office/drawing/2014/main" id="{C7BAE28F-9928-BD22-8A94-BBADC2BDCA0E}"/>
              </a:ext>
            </a:extLst>
          </p:cNvPr>
          <p:cNvSpPr txBox="1"/>
          <p:nvPr/>
        </p:nvSpPr>
        <p:spPr>
          <a:xfrm>
            <a:off x="8733356" y="2411145"/>
            <a:ext cx="1807482" cy="523220"/>
          </a:xfrm>
          <a:prstGeom prst="rect">
            <a:avLst/>
          </a:prstGeom>
          <a:noFill/>
        </p:spPr>
        <p:txBody>
          <a:bodyPr wrap="none" rtlCol="0">
            <a:spAutoFit/>
          </a:bodyPr>
          <a:lstStyle/>
          <a:p>
            <a:r>
              <a:rPr lang="en-US" sz="2800" b="1" dirty="0"/>
              <a:t>10 Pg CO</a:t>
            </a:r>
            <a:r>
              <a:rPr lang="en-US" sz="2800" b="1" baseline="-25000" dirty="0"/>
              <a:t>2</a:t>
            </a:r>
            <a:r>
              <a:rPr lang="en-US" sz="2800" b="1" dirty="0"/>
              <a:t>e</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sp>
        <p:nvSpPr>
          <p:cNvPr id="18" name="TextBox 17">
            <a:extLst>
              <a:ext uri="{FF2B5EF4-FFF2-40B4-BE49-F238E27FC236}">
                <a16:creationId xmlns:a16="http://schemas.microsoft.com/office/drawing/2014/main" id="{CE3B9F36-C4D0-58F4-3022-BA16001B9887}"/>
              </a:ext>
            </a:extLst>
          </p:cNvPr>
          <p:cNvSpPr txBox="1"/>
          <p:nvPr/>
        </p:nvSpPr>
        <p:spPr>
          <a:xfrm>
            <a:off x="5624497" y="2159476"/>
            <a:ext cx="1544012" cy="523220"/>
          </a:xfrm>
          <a:prstGeom prst="rect">
            <a:avLst/>
          </a:prstGeom>
          <a:noFill/>
        </p:spPr>
        <p:txBody>
          <a:bodyPr wrap="none" rtlCol="0">
            <a:spAutoFit/>
          </a:bodyPr>
          <a:lstStyle/>
          <a:p>
            <a:r>
              <a:rPr lang="en-US" sz="2800" b="1" dirty="0"/>
              <a:t>0.12 Pg C</a:t>
            </a:r>
          </a:p>
        </p:txBody>
      </p:sp>
      <p:pic>
        <p:nvPicPr>
          <p:cNvPr id="1028" name="Picture 4" descr="Globe, online, world icon - Free download on Iconfinder">
            <a:extLst>
              <a:ext uri="{FF2B5EF4-FFF2-40B4-BE49-F238E27FC236}">
                <a16:creationId xmlns:a16="http://schemas.microsoft.com/office/drawing/2014/main" id="{BAD943F8-32DD-885E-E0C8-FC6318339BD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14343" y="3511239"/>
            <a:ext cx="1770044" cy="1770044"/>
          </a:xfrm>
          <a:prstGeom prst="rect">
            <a:avLst/>
          </a:prstGeom>
          <a:noFill/>
        </p:spPr>
      </p:pic>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40BE0D-D769-482B-7856-75E0F4827A00}"/>
              </a:ext>
            </a:extLst>
          </p:cNvPr>
          <p:cNvCxnSpPr>
            <a:cxnSpLocks/>
          </p:cNvCxnSpPr>
          <p:nvPr/>
        </p:nvCxnSpPr>
        <p:spPr>
          <a:xfrm flipH="1">
            <a:off x="6299365" y="2682696"/>
            <a:ext cx="9550" cy="6640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54E128-E3EA-7A1A-FC8E-723BD8B08320}"/>
              </a:ext>
            </a:extLst>
          </p:cNvPr>
          <p:cNvCxnSpPr>
            <a:cxnSpLocks/>
            <a:endCxn id="3" idx="0"/>
          </p:cNvCxnSpPr>
          <p:nvPr/>
        </p:nvCxnSpPr>
        <p:spPr>
          <a:xfrm>
            <a:off x="9751000" y="3014728"/>
            <a:ext cx="0" cy="597804"/>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7BE0A3-9B48-D31C-1B91-5C23A3A672B2}"/>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513435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1AA41284-9F52-75D6-E6FE-B0B308628B94}"/>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0BDE39-FF48-33D7-D411-297E815C79BF}"/>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69975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02A314B6-1986-0568-D660-50D6E9544E9E}"/>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B6D415-1EF4-4F6F-4070-A5D2C20D40F8}"/>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6027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9" name="TextBox 8">
            <a:extLst>
              <a:ext uri="{FF2B5EF4-FFF2-40B4-BE49-F238E27FC236}">
                <a16:creationId xmlns:a16="http://schemas.microsoft.com/office/drawing/2014/main" id="{402CE8A4-4766-5C8B-1971-FF6322B87B41}"/>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0" name="TextBox 9">
            <a:extLst>
              <a:ext uri="{FF2B5EF4-FFF2-40B4-BE49-F238E27FC236}">
                <a16:creationId xmlns:a16="http://schemas.microsoft.com/office/drawing/2014/main" id="{17197631-BB9B-A4A9-44A5-4940A5ACC63A}"/>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
        <p:nvSpPr>
          <p:cNvPr id="13" name="Rectangle 12">
            <a:extLst>
              <a:ext uri="{FF2B5EF4-FFF2-40B4-BE49-F238E27FC236}">
                <a16:creationId xmlns:a16="http://schemas.microsoft.com/office/drawing/2014/main" id="{3A9FE41F-80B0-6687-53EA-FA942160F78A}"/>
              </a:ext>
            </a:extLst>
          </p:cNvPr>
          <p:cNvSpPr/>
          <p:nvPr/>
        </p:nvSpPr>
        <p:spPr>
          <a:xfrm>
            <a:off x="1420586" y="2253343"/>
            <a:ext cx="4212771" cy="4000500"/>
          </a:xfrm>
          <a:prstGeom prst="rect">
            <a:avLst/>
          </a:prstGeom>
          <a:solidFill>
            <a:srgbClr val="A2C9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6CE58E-6B30-DF62-25F8-98604A10AA53}"/>
              </a:ext>
            </a:extLst>
          </p:cNvPr>
          <p:cNvSpPr txBox="1"/>
          <p:nvPr/>
        </p:nvSpPr>
        <p:spPr>
          <a:xfrm>
            <a:off x="2533782" y="1730123"/>
            <a:ext cx="1986378" cy="523220"/>
          </a:xfrm>
          <a:prstGeom prst="rect">
            <a:avLst/>
          </a:prstGeom>
          <a:noFill/>
        </p:spPr>
        <p:txBody>
          <a:bodyPr wrap="none" rtlCol="0">
            <a:spAutoFit/>
          </a:bodyPr>
          <a:lstStyle/>
          <a:p>
            <a:r>
              <a:rPr lang="en-US" sz="2800" dirty="0">
                <a:solidFill>
                  <a:schemeClr val="bg1"/>
                </a:solidFill>
              </a:rPr>
              <a:t>High-oxygen</a:t>
            </a:r>
          </a:p>
        </p:txBody>
      </p:sp>
      <p:sp>
        <p:nvSpPr>
          <p:cNvPr id="17" name="Hexagon 16">
            <a:extLst>
              <a:ext uri="{FF2B5EF4-FFF2-40B4-BE49-F238E27FC236}">
                <a16:creationId xmlns:a16="http://schemas.microsoft.com/office/drawing/2014/main" id="{21613A79-13FF-7794-A723-A7495139288C}"/>
              </a:ext>
            </a:extLst>
          </p:cNvPr>
          <p:cNvSpPr/>
          <p:nvPr/>
        </p:nvSpPr>
        <p:spPr>
          <a:xfrm>
            <a:off x="1686572" y="479145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A2F3901C-E572-6428-BD1C-1EE742F98D89}"/>
              </a:ext>
            </a:extLst>
          </p:cNvPr>
          <p:cNvSpPr/>
          <p:nvPr/>
        </p:nvSpPr>
        <p:spPr>
          <a:xfrm rot="20420785">
            <a:off x="2637802" y="439948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401F21C1-3947-22B7-055E-B96EDC7D9ACD}"/>
              </a:ext>
            </a:extLst>
          </p:cNvPr>
          <p:cNvSpPr/>
          <p:nvPr/>
        </p:nvSpPr>
        <p:spPr>
          <a:xfrm>
            <a:off x="3439700" y="5000136"/>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8-Point Star 19">
            <a:extLst>
              <a:ext uri="{FF2B5EF4-FFF2-40B4-BE49-F238E27FC236}">
                <a16:creationId xmlns:a16="http://schemas.microsoft.com/office/drawing/2014/main" id="{663CA989-CDFF-B867-5A3C-F46BD7E90559}"/>
              </a:ext>
            </a:extLst>
          </p:cNvPr>
          <p:cNvSpPr/>
          <p:nvPr/>
        </p:nvSpPr>
        <p:spPr>
          <a:xfrm>
            <a:off x="2637802" y="49954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8-Point Star 20">
            <a:extLst>
              <a:ext uri="{FF2B5EF4-FFF2-40B4-BE49-F238E27FC236}">
                <a16:creationId xmlns:a16="http://schemas.microsoft.com/office/drawing/2014/main" id="{7699B230-92AC-97E9-E086-9C343FA25CFB}"/>
              </a:ext>
            </a:extLst>
          </p:cNvPr>
          <p:cNvSpPr/>
          <p:nvPr/>
        </p:nvSpPr>
        <p:spPr>
          <a:xfrm>
            <a:off x="1530420" y="504455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8-Point Star 21">
            <a:extLst>
              <a:ext uri="{FF2B5EF4-FFF2-40B4-BE49-F238E27FC236}">
                <a16:creationId xmlns:a16="http://schemas.microsoft.com/office/drawing/2014/main" id="{572D739A-6266-3DD3-0608-90FD8C77613C}"/>
              </a:ext>
            </a:extLst>
          </p:cNvPr>
          <p:cNvSpPr/>
          <p:nvPr/>
        </p:nvSpPr>
        <p:spPr>
          <a:xfrm>
            <a:off x="2006406"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8-Point Star 22">
            <a:extLst>
              <a:ext uri="{FF2B5EF4-FFF2-40B4-BE49-F238E27FC236}">
                <a16:creationId xmlns:a16="http://schemas.microsoft.com/office/drawing/2014/main" id="{BBF86C7A-B469-86E6-564D-EE3F91D0F62E}"/>
              </a:ext>
            </a:extLst>
          </p:cNvPr>
          <p:cNvSpPr/>
          <p:nvPr/>
        </p:nvSpPr>
        <p:spPr>
          <a:xfrm>
            <a:off x="2285550" y="5712663"/>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8-Point Star 23">
            <a:extLst>
              <a:ext uri="{FF2B5EF4-FFF2-40B4-BE49-F238E27FC236}">
                <a16:creationId xmlns:a16="http://schemas.microsoft.com/office/drawing/2014/main" id="{3581EDF0-F370-4D26-811B-0FE1F84EDC62}"/>
              </a:ext>
            </a:extLst>
          </p:cNvPr>
          <p:cNvSpPr/>
          <p:nvPr/>
        </p:nvSpPr>
        <p:spPr>
          <a:xfrm rot="1061498">
            <a:off x="2028573" y="49152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8-Point Star 24">
            <a:extLst>
              <a:ext uri="{FF2B5EF4-FFF2-40B4-BE49-F238E27FC236}">
                <a16:creationId xmlns:a16="http://schemas.microsoft.com/office/drawing/2014/main" id="{D85003AC-F96C-9E68-2ECD-0AF9CE8274C7}"/>
              </a:ext>
            </a:extLst>
          </p:cNvPr>
          <p:cNvSpPr/>
          <p:nvPr/>
        </p:nvSpPr>
        <p:spPr>
          <a:xfrm>
            <a:off x="3568134" y="5183259"/>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8-Point Star 25">
            <a:extLst>
              <a:ext uri="{FF2B5EF4-FFF2-40B4-BE49-F238E27FC236}">
                <a16:creationId xmlns:a16="http://schemas.microsoft.com/office/drawing/2014/main" id="{B1DE5F31-EAD9-59DC-2BE1-F6EF55E388D8}"/>
              </a:ext>
            </a:extLst>
          </p:cNvPr>
          <p:cNvSpPr/>
          <p:nvPr/>
        </p:nvSpPr>
        <p:spPr>
          <a:xfrm>
            <a:off x="3492966" y="495931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8-Point Star 26">
            <a:extLst>
              <a:ext uri="{FF2B5EF4-FFF2-40B4-BE49-F238E27FC236}">
                <a16:creationId xmlns:a16="http://schemas.microsoft.com/office/drawing/2014/main" id="{BFFDFEB8-69AB-3B17-00E8-9A381609C713}"/>
              </a:ext>
            </a:extLst>
          </p:cNvPr>
          <p:cNvSpPr/>
          <p:nvPr/>
        </p:nvSpPr>
        <p:spPr>
          <a:xfrm rot="673022">
            <a:off x="2505142" y="4421589"/>
            <a:ext cx="561248" cy="56333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8-Point Star 27">
            <a:extLst>
              <a:ext uri="{FF2B5EF4-FFF2-40B4-BE49-F238E27FC236}">
                <a16:creationId xmlns:a16="http://schemas.microsoft.com/office/drawing/2014/main" id="{7473AA7C-9B92-D520-D822-04D87E9B01D6}"/>
              </a:ext>
            </a:extLst>
          </p:cNvPr>
          <p:cNvSpPr/>
          <p:nvPr/>
        </p:nvSpPr>
        <p:spPr>
          <a:xfrm>
            <a:off x="4129067" y="500013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8-Point Star 28">
            <a:extLst>
              <a:ext uri="{FF2B5EF4-FFF2-40B4-BE49-F238E27FC236}">
                <a16:creationId xmlns:a16="http://schemas.microsoft.com/office/drawing/2014/main" id="{F835F017-EAC6-5763-F1CD-49F4E0822FB0}"/>
              </a:ext>
            </a:extLst>
          </p:cNvPr>
          <p:cNvSpPr/>
          <p:nvPr/>
        </p:nvSpPr>
        <p:spPr>
          <a:xfrm rot="20580005">
            <a:off x="1478116" y="5387450"/>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8-Point Star 29">
            <a:extLst>
              <a:ext uri="{FF2B5EF4-FFF2-40B4-BE49-F238E27FC236}">
                <a16:creationId xmlns:a16="http://schemas.microsoft.com/office/drawing/2014/main" id="{F5389048-6586-C919-BDB3-FF85A61695D4}"/>
              </a:ext>
            </a:extLst>
          </p:cNvPr>
          <p:cNvSpPr/>
          <p:nvPr/>
        </p:nvSpPr>
        <p:spPr>
          <a:xfrm>
            <a:off x="3750998" y="4958742"/>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8-Point Star 30">
            <a:extLst>
              <a:ext uri="{FF2B5EF4-FFF2-40B4-BE49-F238E27FC236}">
                <a16:creationId xmlns:a16="http://schemas.microsoft.com/office/drawing/2014/main" id="{531875A1-CB03-635C-153F-2626C5CB8925}"/>
              </a:ext>
            </a:extLst>
          </p:cNvPr>
          <p:cNvSpPr/>
          <p:nvPr/>
        </p:nvSpPr>
        <p:spPr>
          <a:xfrm>
            <a:off x="2990425" y="427702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8-Point Star 31">
            <a:extLst>
              <a:ext uri="{FF2B5EF4-FFF2-40B4-BE49-F238E27FC236}">
                <a16:creationId xmlns:a16="http://schemas.microsoft.com/office/drawing/2014/main" id="{2383EDF5-A726-39F9-3EF1-89FFE7914748}"/>
              </a:ext>
            </a:extLst>
          </p:cNvPr>
          <p:cNvSpPr/>
          <p:nvPr/>
        </p:nvSpPr>
        <p:spPr>
          <a:xfrm>
            <a:off x="4589769" y="4243975"/>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8-Point Star 32">
            <a:extLst>
              <a:ext uri="{FF2B5EF4-FFF2-40B4-BE49-F238E27FC236}">
                <a16:creationId xmlns:a16="http://schemas.microsoft.com/office/drawing/2014/main" id="{74A210D7-3278-ECDD-0B83-C65F45AD0F0A}"/>
              </a:ext>
            </a:extLst>
          </p:cNvPr>
          <p:cNvSpPr/>
          <p:nvPr/>
        </p:nvSpPr>
        <p:spPr>
          <a:xfrm>
            <a:off x="5003315" y="4551495"/>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8-Point Star 33">
            <a:extLst>
              <a:ext uri="{FF2B5EF4-FFF2-40B4-BE49-F238E27FC236}">
                <a16:creationId xmlns:a16="http://schemas.microsoft.com/office/drawing/2014/main" id="{5CC2E58B-F017-4ADD-698A-91BA35EED06C}"/>
              </a:ext>
            </a:extLst>
          </p:cNvPr>
          <p:cNvSpPr/>
          <p:nvPr/>
        </p:nvSpPr>
        <p:spPr>
          <a:xfrm>
            <a:off x="4869163" y="4953234"/>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8-Point Star 34">
            <a:extLst>
              <a:ext uri="{FF2B5EF4-FFF2-40B4-BE49-F238E27FC236}">
                <a16:creationId xmlns:a16="http://schemas.microsoft.com/office/drawing/2014/main" id="{BC50F746-B964-7D26-5C5E-3DD8CC210540}"/>
              </a:ext>
            </a:extLst>
          </p:cNvPr>
          <p:cNvSpPr/>
          <p:nvPr/>
        </p:nvSpPr>
        <p:spPr>
          <a:xfrm rot="20469404">
            <a:off x="4537466" y="458687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3F7F4E31-05D8-8C50-1D41-CF9E1B89A638}"/>
              </a:ext>
            </a:extLst>
          </p:cNvPr>
          <p:cNvSpPr/>
          <p:nvPr/>
        </p:nvSpPr>
        <p:spPr>
          <a:xfrm rot="7283368">
            <a:off x="3590191" y="3043078"/>
            <a:ext cx="1271016" cy="1274041"/>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A335D536-B0EB-4A03-2A93-F493F547B480}"/>
              </a:ext>
            </a:extLst>
          </p:cNvPr>
          <p:cNvSpPr txBox="1"/>
          <p:nvPr/>
        </p:nvSpPr>
        <p:spPr>
          <a:xfrm>
            <a:off x="3769814" y="5611269"/>
            <a:ext cx="1038964" cy="461665"/>
          </a:xfrm>
          <a:prstGeom prst="rect">
            <a:avLst/>
          </a:prstGeom>
          <a:noFill/>
        </p:spPr>
        <p:txBody>
          <a:bodyPr wrap="square" rtlCol="0">
            <a:spAutoFit/>
          </a:bodyPr>
          <a:lstStyle/>
          <a:p>
            <a:r>
              <a:rPr lang="en-US" sz="2400" dirty="0"/>
              <a:t>Fe(III)</a:t>
            </a:r>
          </a:p>
        </p:txBody>
      </p:sp>
      <p:sp>
        <p:nvSpPr>
          <p:cNvPr id="2" name="TextBox 1">
            <a:extLst>
              <a:ext uri="{FF2B5EF4-FFF2-40B4-BE49-F238E27FC236}">
                <a16:creationId xmlns:a16="http://schemas.microsoft.com/office/drawing/2014/main" id="{C6590952-4F5B-2BB6-78FE-C31EAF16D9D0}"/>
              </a:ext>
            </a:extLst>
          </p:cNvPr>
          <p:cNvSpPr txBox="1"/>
          <p:nvPr/>
        </p:nvSpPr>
        <p:spPr>
          <a:xfrm>
            <a:off x="3706194" y="3184010"/>
            <a:ext cx="1044966" cy="369332"/>
          </a:xfrm>
          <a:prstGeom prst="rect">
            <a:avLst/>
          </a:prstGeom>
          <a:noFill/>
        </p:spPr>
        <p:txBody>
          <a:bodyPr wrap="none" rtlCol="0">
            <a:spAutoFit/>
          </a:bodyPr>
          <a:lstStyle/>
          <a:p>
            <a:r>
              <a:rPr lang="en-US" dirty="0">
                <a:solidFill>
                  <a:schemeClr val="bg1"/>
                </a:solidFill>
              </a:rPr>
              <a:t>microbes</a:t>
            </a:r>
          </a:p>
        </p:txBody>
      </p:sp>
      <p:grpSp>
        <p:nvGrpSpPr>
          <p:cNvPr id="3" name="Group 2">
            <a:extLst>
              <a:ext uri="{FF2B5EF4-FFF2-40B4-BE49-F238E27FC236}">
                <a16:creationId xmlns:a16="http://schemas.microsoft.com/office/drawing/2014/main" id="{53959692-E462-33A3-1573-DE285EF4528F}"/>
              </a:ext>
            </a:extLst>
          </p:cNvPr>
          <p:cNvGrpSpPr/>
          <p:nvPr/>
        </p:nvGrpSpPr>
        <p:grpSpPr>
          <a:xfrm>
            <a:off x="6781800" y="1730123"/>
            <a:ext cx="4212771" cy="4523720"/>
            <a:chOff x="6781800" y="1730123"/>
            <a:chExt cx="4212771" cy="4523720"/>
          </a:xfrm>
        </p:grpSpPr>
        <p:sp>
          <p:nvSpPr>
            <p:cNvPr id="14" name="Rectangle 13">
              <a:extLst>
                <a:ext uri="{FF2B5EF4-FFF2-40B4-BE49-F238E27FC236}">
                  <a16:creationId xmlns:a16="http://schemas.microsoft.com/office/drawing/2014/main" id="{3CA855C5-B43F-5DEE-90D4-22D4EEF9F5DC}"/>
                </a:ext>
              </a:extLst>
            </p:cNvPr>
            <p:cNvSpPr/>
            <p:nvPr/>
          </p:nvSpPr>
          <p:spPr>
            <a:xfrm>
              <a:off x="6781800" y="2253343"/>
              <a:ext cx="4212771" cy="4000500"/>
            </a:xfrm>
            <a:prstGeom prst="rect">
              <a:avLst/>
            </a:prstGeom>
            <a:solidFill>
              <a:srgbClr val="FEB9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D31478-88CB-56C0-3C28-16B11DE79505}"/>
                </a:ext>
              </a:extLst>
            </p:cNvPr>
            <p:cNvSpPr txBox="1"/>
            <p:nvPr/>
          </p:nvSpPr>
          <p:spPr>
            <a:xfrm>
              <a:off x="7933147" y="1730123"/>
              <a:ext cx="1910075" cy="523220"/>
            </a:xfrm>
            <a:prstGeom prst="rect">
              <a:avLst/>
            </a:prstGeom>
            <a:noFill/>
          </p:spPr>
          <p:txBody>
            <a:bodyPr wrap="none" rtlCol="0">
              <a:spAutoFit/>
            </a:bodyPr>
            <a:lstStyle/>
            <a:p>
              <a:r>
                <a:rPr lang="en-US" sz="2800" dirty="0">
                  <a:solidFill>
                    <a:schemeClr val="bg1"/>
                  </a:solidFill>
                </a:rPr>
                <a:t>Low-oxygen</a:t>
              </a:r>
            </a:p>
          </p:txBody>
        </p:sp>
        <p:sp>
          <p:nvSpPr>
            <p:cNvPr id="36" name="Hexagon 35">
              <a:extLst>
                <a:ext uri="{FF2B5EF4-FFF2-40B4-BE49-F238E27FC236}">
                  <a16:creationId xmlns:a16="http://schemas.microsoft.com/office/drawing/2014/main" id="{EDE6E612-A03C-0444-7895-CA857F62766D}"/>
                </a:ext>
              </a:extLst>
            </p:cNvPr>
            <p:cNvSpPr/>
            <p:nvPr/>
          </p:nvSpPr>
          <p:spPr>
            <a:xfrm>
              <a:off x="9331962" y="2898320"/>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exagon 36">
              <a:extLst>
                <a:ext uri="{FF2B5EF4-FFF2-40B4-BE49-F238E27FC236}">
                  <a16:creationId xmlns:a16="http://schemas.microsoft.com/office/drawing/2014/main" id="{4A75DC99-DD8B-9D31-88CD-96CCEEA83213}"/>
                </a:ext>
              </a:extLst>
            </p:cNvPr>
            <p:cNvSpPr/>
            <p:nvPr/>
          </p:nvSpPr>
          <p:spPr>
            <a:xfrm>
              <a:off x="7067550" y="2726517"/>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631C275B-7B42-482C-8A5F-9BF2DE6BF5AC}"/>
                </a:ext>
              </a:extLst>
            </p:cNvPr>
            <p:cNvSpPr/>
            <p:nvPr/>
          </p:nvSpPr>
          <p:spPr>
            <a:xfrm>
              <a:off x="8133613" y="4357241"/>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6015DD-F182-F5E6-005A-403740EBD769}"/>
                </a:ext>
              </a:extLst>
            </p:cNvPr>
            <p:cNvSpPr txBox="1"/>
            <p:nvPr/>
          </p:nvSpPr>
          <p:spPr>
            <a:xfrm>
              <a:off x="7321176" y="3137844"/>
              <a:ext cx="814967" cy="461665"/>
            </a:xfrm>
            <a:prstGeom prst="rect">
              <a:avLst/>
            </a:prstGeom>
            <a:noFill/>
          </p:spPr>
          <p:txBody>
            <a:bodyPr wrap="none" rtlCol="0">
              <a:spAutoFit/>
            </a:bodyPr>
            <a:lstStyle/>
            <a:p>
              <a:r>
                <a:rPr lang="en-US" sz="2400" dirty="0"/>
                <a:t>Fe(II)</a:t>
              </a:r>
            </a:p>
          </p:txBody>
        </p:sp>
        <p:sp>
          <p:nvSpPr>
            <p:cNvPr id="42" name="8-Point Star 41">
              <a:extLst>
                <a:ext uri="{FF2B5EF4-FFF2-40B4-BE49-F238E27FC236}">
                  <a16:creationId xmlns:a16="http://schemas.microsoft.com/office/drawing/2014/main" id="{429B7D96-4DBA-137D-91F6-046713282853}"/>
                </a:ext>
              </a:extLst>
            </p:cNvPr>
            <p:cNvSpPr/>
            <p:nvPr/>
          </p:nvSpPr>
          <p:spPr>
            <a:xfrm>
              <a:off x="7664016" y="4823288"/>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8-Point Star 42">
              <a:extLst>
                <a:ext uri="{FF2B5EF4-FFF2-40B4-BE49-F238E27FC236}">
                  <a16:creationId xmlns:a16="http://schemas.microsoft.com/office/drawing/2014/main" id="{CDAC47AF-E4E1-8FD9-91AF-85C3B538A16A}"/>
                </a:ext>
              </a:extLst>
            </p:cNvPr>
            <p:cNvSpPr/>
            <p:nvPr/>
          </p:nvSpPr>
          <p:spPr>
            <a:xfrm rot="1061498">
              <a:off x="6869266" y="394517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8-Point Star 43">
              <a:extLst>
                <a:ext uri="{FF2B5EF4-FFF2-40B4-BE49-F238E27FC236}">
                  <a16:creationId xmlns:a16="http://schemas.microsoft.com/office/drawing/2014/main" id="{21EA58FD-3791-2B14-F831-ED1DEFF04B56}"/>
                </a:ext>
              </a:extLst>
            </p:cNvPr>
            <p:cNvSpPr/>
            <p:nvPr/>
          </p:nvSpPr>
          <p:spPr>
            <a:xfrm>
              <a:off x="8871432" y="406994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8-Point Star 44">
              <a:extLst>
                <a:ext uri="{FF2B5EF4-FFF2-40B4-BE49-F238E27FC236}">
                  <a16:creationId xmlns:a16="http://schemas.microsoft.com/office/drawing/2014/main" id="{F2DF653D-CD96-F84B-83A7-B0FA2CCDE62A}"/>
                </a:ext>
              </a:extLst>
            </p:cNvPr>
            <p:cNvSpPr/>
            <p:nvPr/>
          </p:nvSpPr>
          <p:spPr>
            <a:xfrm rot="20580005">
              <a:off x="6856582" y="4498075"/>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8-Point Star 45">
              <a:extLst>
                <a:ext uri="{FF2B5EF4-FFF2-40B4-BE49-F238E27FC236}">
                  <a16:creationId xmlns:a16="http://schemas.microsoft.com/office/drawing/2014/main" id="{BC669438-9FB5-470E-B3D5-80E5F0EA1B65}"/>
                </a:ext>
              </a:extLst>
            </p:cNvPr>
            <p:cNvSpPr/>
            <p:nvPr/>
          </p:nvSpPr>
          <p:spPr>
            <a:xfrm>
              <a:off x="7037613" y="5573307"/>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8-Point Star 46">
              <a:extLst>
                <a:ext uri="{FF2B5EF4-FFF2-40B4-BE49-F238E27FC236}">
                  <a16:creationId xmlns:a16="http://schemas.microsoft.com/office/drawing/2014/main" id="{F2166946-33AC-B938-20BA-0748C2CCEA5F}"/>
                </a:ext>
              </a:extLst>
            </p:cNvPr>
            <p:cNvSpPr/>
            <p:nvPr/>
          </p:nvSpPr>
          <p:spPr>
            <a:xfrm>
              <a:off x="10381781" y="3662120"/>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8-Point Star 47">
              <a:extLst>
                <a:ext uri="{FF2B5EF4-FFF2-40B4-BE49-F238E27FC236}">
                  <a16:creationId xmlns:a16="http://schemas.microsoft.com/office/drawing/2014/main" id="{D2F719AC-6B14-2F7C-09F6-3734AFABB545}"/>
                </a:ext>
              </a:extLst>
            </p:cNvPr>
            <p:cNvSpPr/>
            <p:nvPr/>
          </p:nvSpPr>
          <p:spPr>
            <a:xfrm rot="20469404">
              <a:off x="9845268" y="555625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e 48">
              <a:extLst>
                <a:ext uri="{FF2B5EF4-FFF2-40B4-BE49-F238E27FC236}">
                  <a16:creationId xmlns:a16="http://schemas.microsoft.com/office/drawing/2014/main" id="{DA25A1C1-2D78-36DF-E817-849659A003E5}"/>
                </a:ext>
              </a:extLst>
            </p:cNvPr>
            <p:cNvSpPr/>
            <p:nvPr/>
          </p:nvSpPr>
          <p:spPr>
            <a:xfrm rot="11506881">
              <a:off x="10130632" y="4935288"/>
              <a:ext cx="631502" cy="633005"/>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08ED09A-493C-C7A5-D35C-E4563507D07A}"/>
                </a:ext>
              </a:extLst>
            </p:cNvPr>
            <p:cNvSpPr txBox="1"/>
            <p:nvPr/>
          </p:nvSpPr>
          <p:spPr>
            <a:xfrm>
              <a:off x="9890402" y="4591487"/>
              <a:ext cx="1044966" cy="369332"/>
            </a:xfrm>
            <a:prstGeom prst="rect">
              <a:avLst/>
            </a:prstGeom>
            <a:noFill/>
          </p:spPr>
          <p:txBody>
            <a:bodyPr wrap="none" rtlCol="0">
              <a:spAutoFit/>
            </a:bodyPr>
            <a:lstStyle/>
            <a:p>
              <a:r>
                <a:rPr lang="en-US" dirty="0"/>
                <a:t>microbes</a:t>
              </a:r>
            </a:p>
          </p:txBody>
        </p:sp>
        <p:sp>
          <p:nvSpPr>
            <p:cNvPr id="51" name="8-Point Star 50">
              <a:extLst>
                <a:ext uri="{FF2B5EF4-FFF2-40B4-BE49-F238E27FC236}">
                  <a16:creationId xmlns:a16="http://schemas.microsoft.com/office/drawing/2014/main" id="{53A3E942-3182-C469-406C-69D431B5F604}"/>
                </a:ext>
              </a:extLst>
            </p:cNvPr>
            <p:cNvSpPr/>
            <p:nvPr/>
          </p:nvSpPr>
          <p:spPr>
            <a:xfrm>
              <a:off x="8137175" y="2954948"/>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8-Point Star 51">
              <a:extLst>
                <a:ext uri="{FF2B5EF4-FFF2-40B4-BE49-F238E27FC236}">
                  <a16:creationId xmlns:a16="http://schemas.microsoft.com/office/drawing/2014/main" id="{4A7576D0-2D48-54DC-171C-E61CC52C3A5A}"/>
                </a:ext>
              </a:extLst>
            </p:cNvPr>
            <p:cNvSpPr/>
            <p:nvPr/>
          </p:nvSpPr>
          <p:spPr>
            <a:xfrm>
              <a:off x="6848541" y="239759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8-Point Star 52">
              <a:extLst>
                <a:ext uri="{FF2B5EF4-FFF2-40B4-BE49-F238E27FC236}">
                  <a16:creationId xmlns:a16="http://schemas.microsoft.com/office/drawing/2014/main" id="{0FB9339D-E13F-537B-7F4E-A0450B68B711}"/>
                </a:ext>
              </a:extLst>
            </p:cNvPr>
            <p:cNvSpPr/>
            <p:nvPr/>
          </p:nvSpPr>
          <p:spPr>
            <a:xfrm>
              <a:off x="7784923" y="3672130"/>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8-Point Star 53">
              <a:extLst>
                <a:ext uri="{FF2B5EF4-FFF2-40B4-BE49-F238E27FC236}">
                  <a16:creationId xmlns:a16="http://schemas.microsoft.com/office/drawing/2014/main" id="{4E2DB428-3511-642B-F52B-EC2AEBA6C68C}"/>
                </a:ext>
              </a:extLst>
            </p:cNvPr>
            <p:cNvSpPr/>
            <p:nvPr/>
          </p:nvSpPr>
          <p:spPr>
            <a:xfrm>
              <a:off x="9067507" y="314272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8-Point Star 54">
              <a:extLst>
                <a:ext uri="{FF2B5EF4-FFF2-40B4-BE49-F238E27FC236}">
                  <a16:creationId xmlns:a16="http://schemas.microsoft.com/office/drawing/2014/main" id="{166FCC63-87C0-A325-A42A-ADED77F5B58F}"/>
                </a:ext>
              </a:extLst>
            </p:cNvPr>
            <p:cNvSpPr/>
            <p:nvPr/>
          </p:nvSpPr>
          <p:spPr>
            <a:xfrm>
              <a:off x="8606595"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8-Point Star 55">
              <a:extLst>
                <a:ext uri="{FF2B5EF4-FFF2-40B4-BE49-F238E27FC236}">
                  <a16:creationId xmlns:a16="http://schemas.microsoft.com/office/drawing/2014/main" id="{5B71D16D-48BD-F21E-1771-0BF28FDC9005}"/>
                </a:ext>
              </a:extLst>
            </p:cNvPr>
            <p:cNvSpPr/>
            <p:nvPr/>
          </p:nvSpPr>
          <p:spPr>
            <a:xfrm>
              <a:off x="8501890" y="2441873"/>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8-Point Star 56">
              <a:extLst>
                <a:ext uri="{FF2B5EF4-FFF2-40B4-BE49-F238E27FC236}">
                  <a16:creationId xmlns:a16="http://schemas.microsoft.com/office/drawing/2014/main" id="{1D68C2A2-837C-DCA0-68A6-1B98EB7BDFDA}"/>
                </a:ext>
              </a:extLst>
            </p:cNvPr>
            <p:cNvSpPr/>
            <p:nvPr/>
          </p:nvSpPr>
          <p:spPr>
            <a:xfrm rot="20469404">
              <a:off x="10036839" y="254634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8-Point Star 57">
              <a:extLst>
                <a:ext uri="{FF2B5EF4-FFF2-40B4-BE49-F238E27FC236}">
                  <a16:creationId xmlns:a16="http://schemas.microsoft.com/office/drawing/2014/main" id="{7DDB5306-92EA-9B87-34B0-A310EFA54B54}"/>
                </a:ext>
              </a:extLst>
            </p:cNvPr>
            <p:cNvSpPr/>
            <p:nvPr/>
          </p:nvSpPr>
          <p:spPr>
            <a:xfrm>
              <a:off x="9631264" y="418137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61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9"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6" name="TextBox 5">
            <a:extLst>
              <a:ext uri="{FF2B5EF4-FFF2-40B4-BE49-F238E27FC236}">
                <a16:creationId xmlns:a16="http://schemas.microsoft.com/office/drawing/2014/main" id="{6FEB5F63-934C-C85F-264E-9EECCD3FFD72}"/>
              </a:ext>
            </a:extLst>
          </p:cNvPr>
          <p:cNvSpPr txBox="1"/>
          <p:nvPr/>
        </p:nvSpPr>
        <p:spPr>
          <a:xfrm>
            <a:off x="1050471" y="2971800"/>
            <a:ext cx="10091058" cy="1485901"/>
          </a:xfrm>
          <a:prstGeom prst="rect">
            <a:avLst/>
          </a:prstGeom>
          <a:solidFill>
            <a:schemeClr val="tx1">
              <a:alpha val="76834"/>
            </a:schemeClr>
          </a:solidFill>
        </p:spPr>
        <p:txBody>
          <a:bodyPr wrap="square" rtlCol="0" anchor="ctr">
            <a:noAutofit/>
          </a:bodyPr>
          <a:lstStyle/>
          <a:p>
            <a:pPr algn="ctr"/>
            <a:r>
              <a:rPr lang="en-US" sz="3200" dirty="0">
                <a:solidFill>
                  <a:prstClr val="white"/>
                </a:solidFill>
                <a:latin typeface="Century Gothic" panose="020B0502020202020204"/>
              </a:rPr>
              <a:t>How does hypoxia affect coupled Fe and OC cycling over both short-term (2–4 week) and multiannual timescales?</a:t>
            </a:r>
          </a:p>
        </p:txBody>
      </p:sp>
      <p:sp>
        <p:nvSpPr>
          <p:cNvPr id="16" name="TextBox 15">
            <a:extLst>
              <a:ext uri="{FF2B5EF4-FFF2-40B4-BE49-F238E27FC236}">
                <a16:creationId xmlns:a16="http://schemas.microsoft.com/office/drawing/2014/main" id="{730E51C6-34A9-811A-11AD-69942DD0FB8E}"/>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7" name="TextBox 16">
            <a:extLst>
              <a:ext uri="{FF2B5EF4-FFF2-40B4-BE49-F238E27FC236}">
                <a16:creationId xmlns:a16="http://schemas.microsoft.com/office/drawing/2014/main" id="{A2C30FE0-F535-A2F9-40D3-F54A1DEA3F6D}"/>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Tree>
    <p:extLst>
      <p:ext uri="{BB962C8B-B14F-4D97-AF65-F5344CB8AC3E}">
        <p14:creationId xmlns:p14="http://schemas.microsoft.com/office/powerpoint/2010/main" val="298059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CR_systems.png">
            <a:extLst>
              <a:ext uri="{FF2B5EF4-FFF2-40B4-BE49-F238E27FC236}">
                <a16:creationId xmlns:a16="http://schemas.microsoft.com/office/drawing/2014/main" id="{AA6AF00E-367E-F243-9DEC-357172AA3CD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65" r="226"/>
          <a:stretch/>
        </p:blipFill>
        <p:spPr>
          <a:xfrm>
            <a:off x="6507502" y="4640753"/>
            <a:ext cx="5430866" cy="1762043"/>
          </a:xfrm>
          <a:prstGeom prst="rect">
            <a:avLst/>
          </a:prstGeom>
          <a:ln>
            <a:solidFill>
              <a:schemeClr val="tx1">
                <a:alpha val="30000"/>
              </a:schemeClr>
            </a:solidFill>
          </a:ln>
        </p:spPr>
      </p:pic>
      <p:sp>
        <p:nvSpPr>
          <p:cNvPr id="7" name="TextBox 6">
            <a:extLst>
              <a:ext uri="{FF2B5EF4-FFF2-40B4-BE49-F238E27FC236}">
                <a16:creationId xmlns:a16="http://schemas.microsoft.com/office/drawing/2014/main" id="{B32BB247-EF9A-6341-9911-00E9082A57F1}"/>
              </a:ext>
            </a:extLst>
          </p:cNvPr>
          <p:cNvSpPr txBox="1"/>
          <p:nvPr/>
        </p:nvSpPr>
        <p:spPr>
          <a:xfrm>
            <a:off x="253632" y="289860"/>
            <a:ext cx="11569808" cy="738465"/>
          </a:xfrm>
          <a:prstGeom prst="rect">
            <a:avLst/>
          </a:prstGeom>
          <a:noFill/>
        </p:spPr>
        <p:txBody>
          <a:bodyPr wrap="square" rtlCol="0">
            <a:noAutofit/>
          </a:bodyPr>
          <a:lstStyle/>
          <a:p>
            <a:pPr algn="ctr"/>
            <a:r>
              <a:rPr lang="en-US" sz="3200" dirty="0">
                <a:latin typeface="Century Gothic" panose="020B0502020202020204" pitchFamily="34" charset="0"/>
              </a:rPr>
              <a:t>Whole-ecosystem oxygenation experiments</a:t>
            </a:r>
          </a:p>
        </p:txBody>
      </p:sp>
      <p:grpSp>
        <p:nvGrpSpPr>
          <p:cNvPr id="26" name="Group 25">
            <a:extLst>
              <a:ext uri="{FF2B5EF4-FFF2-40B4-BE49-F238E27FC236}">
                <a16:creationId xmlns:a16="http://schemas.microsoft.com/office/drawing/2014/main" id="{5BD952C4-C86D-3701-E46C-E7A311DFBB3E}"/>
              </a:ext>
            </a:extLst>
          </p:cNvPr>
          <p:cNvGrpSpPr/>
          <p:nvPr/>
        </p:nvGrpSpPr>
        <p:grpSpPr>
          <a:xfrm>
            <a:off x="253632" y="1339702"/>
            <a:ext cx="5842368" cy="5167424"/>
            <a:chOff x="253632" y="1339702"/>
            <a:chExt cx="5842368" cy="5167424"/>
          </a:xfrm>
        </p:grpSpPr>
        <p:sp>
          <p:nvSpPr>
            <p:cNvPr id="25" name="Rectangle 24">
              <a:extLst>
                <a:ext uri="{FF2B5EF4-FFF2-40B4-BE49-F238E27FC236}">
                  <a16:creationId xmlns:a16="http://schemas.microsoft.com/office/drawing/2014/main" id="{DE5D884A-B038-0998-012E-1741FDA26648}"/>
                </a:ext>
              </a:extLst>
            </p:cNvPr>
            <p:cNvSpPr/>
            <p:nvPr/>
          </p:nvSpPr>
          <p:spPr>
            <a:xfrm>
              <a:off x="253632" y="1339702"/>
              <a:ext cx="5842368" cy="516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8C8845D-F307-D89E-5246-ED5D5ADB6A66}"/>
                </a:ext>
              </a:extLst>
            </p:cNvPr>
            <p:cNvGrpSpPr/>
            <p:nvPr/>
          </p:nvGrpSpPr>
          <p:grpSpPr>
            <a:xfrm>
              <a:off x="435103" y="1501949"/>
              <a:ext cx="5543806" cy="3793060"/>
              <a:chOff x="4607632" y="23358795"/>
              <a:chExt cx="4292458" cy="3989385"/>
            </a:xfrm>
          </p:grpSpPr>
          <p:pic>
            <p:nvPicPr>
              <p:cNvPr id="16" name="Picture 15">
                <a:extLst>
                  <a:ext uri="{FF2B5EF4-FFF2-40B4-BE49-F238E27FC236}">
                    <a16:creationId xmlns:a16="http://schemas.microsoft.com/office/drawing/2014/main" id="{2058FE91-24CF-E1F8-C602-2565D6A5DB37}"/>
                  </a:ext>
                </a:extLst>
              </p:cNvPr>
              <p:cNvPicPr>
                <a:picLocks noChangeAspect="1"/>
              </p:cNvPicPr>
              <p:nvPr/>
            </p:nvPicPr>
            <p:blipFill rotWithShape="1">
              <a:blip r:embed="rId4"/>
              <a:srcRect l="27230" b="2610"/>
              <a:stretch/>
            </p:blipFill>
            <p:spPr>
              <a:xfrm>
                <a:off x="5690281" y="23358795"/>
                <a:ext cx="3209809" cy="3989381"/>
              </a:xfrm>
              <a:prstGeom prst="rect">
                <a:avLst/>
              </a:prstGeom>
              <a:ln>
                <a:noFill/>
              </a:ln>
            </p:spPr>
          </p:pic>
          <p:pic>
            <p:nvPicPr>
              <p:cNvPr id="17" name="Picture 16">
                <a:extLst>
                  <a:ext uri="{FF2B5EF4-FFF2-40B4-BE49-F238E27FC236}">
                    <a16:creationId xmlns:a16="http://schemas.microsoft.com/office/drawing/2014/main" id="{094CD9AD-E5E3-BF6C-91D0-C4DB4F781A2A}"/>
                  </a:ext>
                </a:extLst>
              </p:cNvPr>
              <p:cNvPicPr>
                <a:picLocks noChangeAspect="1"/>
              </p:cNvPicPr>
              <p:nvPr/>
            </p:nvPicPr>
            <p:blipFill rotWithShape="1">
              <a:blip r:embed="rId5"/>
              <a:srcRect t="-1" r="75455" b="2610"/>
              <a:stretch/>
            </p:blipFill>
            <p:spPr>
              <a:xfrm>
                <a:off x="4607632" y="23358799"/>
                <a:ext cx="1082640" cy="3989381"/>
              </a:xfrm>
              <a:prstGeom prst="rect">
                <a:avLst/>
              </a:prstGeom>
              <a:ln>
                <a:noFill/>
              </a:ln>
            </p:spPr>
          </p:pic>
          <p:sp>
            <p:nvSpPr>
              <p:cNvPr id="18" name="Freeform 17">
                <a:extLst>
                  <a:ext uri="{FF2B5EF4-FFF2-40B4-BE49-F238E27FC236}">
                    <a16:creationId xmlns:a16="http://schemas.microsoft.com/office/drawing/2014/main" id="{42C5A262-8D0D-F092-B8B2-0EB604D758E4}"/>
                  </a:ext>
                </a:extLst>
              </p:cNvPr>
              <p:cNvSpPr/>
              <p:nvPr/>
            </p:nvSpPr>
            <p:spPr>
              <a:xfrm>
                <a:off x="5015571" y="25954777"/>
                <a:ext cx="422275" cy="118427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9" name="Freeform 18">
                <a:extLst>
                  <a:ext uri="{FF2B5EF4-FFF2-40B4-BE49-F238E27FC236}">
                    <a16:creationId xmlns:a16="http://schemas.microsoft.com/office/drawing/2014/main" id="{7FF528B3-C72C-DA25-A2B9-2814BC48AF47}"/>
                  </a:ext>
                </a:extLst>
              </p:cNvPr>
              <p:cNvSpPr/>
              <p:nvPr/>
            </p:nvSpPr>
            <p:spPr>
              <a:xfrm>
                <a:off x="7123150" y="23824349"/>
                <a:ext cx="1127739" cy="1638301"/>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grpSp>
        <p:pic>
          <p:nvPicPr>
            <p:cNvPr id="20" name="Picture 19">
              <a:extLst>
                <a:ext uri="{FF2B5EF4-FFF2-40B4-BE49-F238E27FC236}">
                  <a16:creationId xmlns:a16="http://schemas.microsoft.com/office/drawing/2014/main" id="{1666C5C5-289B-2C50-246A-F3941D3C658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435102" y="5521775"/>
              <a:ext cx="5372526" cy="735710"/>
            </a:xfrm>
            <a:prstGeom prst="rect">
              <a:avLst/>
            </a:prstGeom>
          </p:spPr>
        </p:pic>
        <p:cxnSp>
          <p:nvCxnSpPr>
            <p:cNvPr id="13" name="Straight Connector 12">
              <a:extLst>
                <a:ext uri="{FF2B5EF4-FFF2-40B4-BE49-F238E27FC236}">
                  <a16:creationId xmlns:a16="http://schemas.microsoft.com/office/drawing/2014/main" id="{F91CE797-D87D-41CE-1345-DF2845DE0A2E}"/>
                </a:ext>
              </a:extLst>
            </p:cNvPr>
            <p:cNvCxnSpPr>
              <a:cxnSpLocks/>
            </p:cNvCxnSpPr>
            <p:nvPr/>
          </p:nvCxnSpPr>
          <p:spPr>
            <a:xfrm>
              <a:off x="4458059" y="4890421"/>
              <a:ext cx="13495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E8C175-0624-416F-6783-18E570385150}"/>
                </a:ext>
              </a:extLst>
            </p:cNvPr>
            <p:cNvSpPr txBox="1"/>
            <p:nvPr/>
          </p:nvSpPr>
          <p:spPr>
            <a:xfrm>
              <a:off x="4473274" y="4345932"/>
              <a:ext cx="1334354" cy="461665"/>
            </a:xfrm>
            <a:prstGeom prst="rect">
              <a:avLst/>
            </a:prstGeom>
            <a:noFill/>
          </p:spPr>
          <p:txBody>
            <a:bodyPr wrap="square" rtlCol="0">
              <a:spAutoFit/>
            </a:bodyPr>
            <a:lstStyle/>
            <a:p>
              <a:pPr algn="ctr"/>
              <a:r>
                <a:rPr lang="en-US" sz="2400" dirty="0">
                  <a:solidFill>
                    <a:schemeClr val="bg1"/>
                  </a:solidFill>
                </a:rPr>
                <a:t>1 km</a:t>
              </a:r>
            </a:p>
          </p:txBody>
        </p:sp>
      </p:grpSp>
      <p:pic>
        <p:nvPicPr>
          <p:cNvPr id="9" name="Picture 8" descr="AGSSS.jpg">
            <a:extLst>
              <a:ext uri="{FF2B5EF4-FFF2-40B4-BE49-F238E27FC236}">
                <a16:creationId xmlns:a16="http://schemas.microsoft.com/office/drawing/2014/main" id="{35BBC00A-DD01-604C-A955-3964A5B99936}"/>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7740984" y="1463644"/>
            <a:ext cx="3099073" cy="2665504"/>
          </a:xfrm>
          <a:prstGeom prst="rect">
            <a:avLst/>
          </a:prstGeom>
          <a:ln>
            <a:solidFill>
              <a:schemeClr val="tx1">
                <a:alpha val="30000"/>
              </a:schemeClr>
            </a:solidFill>
          </a:ln>
          <a:effectLst/>
        </p:spPr>
      </p:pic>
      <p:sp>
        <p:nvSpPr>
          <p:cNvPr id="2" name="TextBox 1">
            <a:extLst>
              <a:ext uri="{FF2B5EF4-FFF2-40B4-BE49-F238E27FC236}">
                <a16:creationId xmlns:a16="http://schemas.microsoft.com/office/drawing/2014/main" id="{DDB04AB6-A30D-61BF-C135-D23F60F05E8A}"/>
              </a:ext>
            </a:extLst>
          </p:cNvPr>
          <p:cNvSpPr txBox="1"/>
          <p:nvPr/>
        </p:nvSpPr>
        <p:spPr>
          <a:xfrm>
            <a:off x="1507343" y="4271421"/>
            <a:ext cx="2306593" cy="369332"/>
          </a:xfrm>
          <a:prstGeom prst="rect">
            <a:avLst/>
          </a:prstGeom>
          <a:noFill/>
        </p:spPr>
        <p:txBody>
          <a:bodyPr wrap="none" rtlCol="0">
            <a:spAutoFit/>
          </a:bodyPr>
          <a:lstStyle/>
          <a:p>
            <a:r>
              <a:rPr lang="en-US" dirty="0">
                <a:solidFill>
                  <a:schemeClr val="bg1"/>
                </a:solidFill>
              </a:rPr>
              <a:t>Falling Creek Reservoir</a:t>
            </a:r>
          </a:p>
        </p:txBody>
      </p:sp>
      <p:sp>
        <p:nvSpPr>
          <p:cNvPr id="21" name="TextBox 20">
            <a:extLst>
              <a:ext uri="{FF2B5EF4-FFF2-40B4-BE49-F238E27FC236}">
                <a16:creationId xmlns:a16="http://schemas.microsoft.com/office/drawing/2014/main" id="{46A27BCF-6D33-29BE-95F5-5E402AD02562}"/>
              </a:ext>
            </a:extLst>
          </p:cNvPr>
          <p:cNvSpPr txBox="1"/>
          <p:nvPr/>
        </p:nvSpPr>
        <p:spPr>
          <a:xfrm>
            <a:off x="2478485" y="1677102"/>
            <a:ext cx="2176750" cy="369332"/>
          </a:xfrm>
          <a:prstGeom prst="rect">
            <a:avLst/>
          </a:prstGeom>
          <a:noFill/>
        </p:spPr>
        <p:txBody>
          <a:bodyPr wrap="none" rtlCol="0">
            <a:spAutoFit/>
          </a:bodyPr>
          <a:lstStyle/>
          <a:p>
            <a:r>
              <a:rPr lang="en-US" dirty="0">
                <a:solidFill>
                  <a:schemeClr val="bg1"/>
                </a:solidFill>
              </a:rPr>
              <a:t>Beaverdam Reservoir</a:t>
            </a:r>
          </a:p>
        </p:txBody>
      </p:sp>
    </p:spTree>
    <p:extLst>
      <p:ext uri="{BB962C8B-B14F-4D97-AF65-F5344CB8AC3E}">
        <p14:creationId xmlns:p14="http://schemas.microsoft.com/office/powerpoint/2010/main" val="8863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B846-8E34-A05C-7CEF-361351D1975E}"/>
              </a:ext>
            </a:extLst>
          </p:cNvPr>
          <p:cNvSpPr>
            <a:spLocks noGrp="1"/>
          </p:cNvSpPr>
          <p:nvPr>
            <p:ph type="title"/>
          </p:nvPr>
        </p:nvSpPr>
        <p:spPr/>
        <p:txBody>
          <a:bodyPr>
            <a:normAutofit/>
          </a:bodyPr>
          <a:lstStyle/>
          <a:p>
            <a:r>
              <a:rPr lang="en-US" sz="3600" dirty="0"/>
              <a:t>Sediment cores and chemical extractions used to assess effects of oxygenation</a:t>
            </a:r>
          </a:p>
        </p:txBody>
      </p:sp>
      <p:pic>
        <p:nvPicPr>
          <p:cNvPr id="4" name="Picture 3" descr="A person holding a fish&#10;&#10;Description automatically generated with low confidence">
            <a:extLst>
              <a:ext uri="{FF2B5EF4-FFF2-40B4-BE49-F238E27FC236}">
                <a16:creationId xmlns:a16="http://schemas.microsoft.com/office/drawing/2014/main" id="{6E3C14E1-C8FD-9618-E503-EEACE216D367}"/>
              </a:ext>
            </a:extLst>
          </p:cNvPr>
          <p:cNvPicPr>
            <a:picLocks noChangeAspect="1"/>
          </p:cNvPicPr>
          <p:nvPr/>
        </p:nvPicPr>
        <p:blipFill>
          <a:blip r:embed="rId2"/>
          <a:stretch>
            <a:fillRect/>
          </a:stretch>
        </p:blipFill>
        <p:spPr>
          <a:xfrm>
            <a:off x="461682" y="1816194"/>
            <a:ext cx="4044488" cy="4447064"/>
          </a:xfrm>
          <a:prstGeom prst="rect">
            <a:avLst/>
          </a:prstGeom>
        </p:spPr>
      </p:pic>
      <p:pic>
        <p:nvPicPr>
          <p:cNvPr id="5" name="Picture 4" descr="A person holding a fish&#10;&#10;Description automatically generated with low confidence">
            <a:extLst>
              <a:ext uri="{FF2B5EF4-FFF2-40B4-BE49-F238E27FC236}">
                <a16:creationId xmlns:a16="http://schemas.microsoft.com/office/drawing/2014/main" id="{F714F8C2-81FB-C9E5-AB99-0121ECC64B0F}"/>
              </a:ext>
            </a:extLst>
          </p:cNvPr>
          <p:cNvPicPr>
            <a:picLocks noChangeAspect="1"/>
          </p:cNvPicPr>
          <p:nvPr/>
        </p:nvPicPr>
        <p:blipFill>
          <a:blip r:embed="rId3"/>
          <a:stretch>
            <a:fillRect/>
          </a:stretch>
        </p:blipFill>
        <p:spPr>
          <a:xfrm>
            <a:off x="4812116" y="1816194"/>
            <a:ext cx="3335298" cy="4447064"/>
          </a:xfrm>
          <a:prstGeom prst="rect">
            <a:avLst/>
          </a:prstGeom>
        </p:spPr>
      </p:pic>
      <p:pic>
        <p:nvPicPr>
          <p:cNvPr id="15362" name="Picture 2">
            <a:extLst>
              <a:ext uri="{FF2B5EF4-FFF2-40B4-BE49-F238E27FC236}">
                <a16:creationId xmlns:a16="http://schemas.microsoft.com/office/drawing/2014/main" id="{7BF9728B-C57B-4C6B-0222-2C631BF35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3360" y="1816194"/>
            <a:ext cx="3335299" cy="444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71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11785B5-B0F9-6665-6CDA-C9D7855DF4F0}"/>
              </a:ext>
            </a:extLst>
          </p:cNvPr>
          <p:cNvPicPr>
            <a:picLocks noChangeAspect="1"/>
          </p:cNvPicPr>
          <p:nvPr/>
        </p:nvPicPr>
        <p:blipFill rotWithShape="1">
          <a:blip r:embed="rId3"/>
          <a:srcRect l="-688" t="-1167" r="31932" b="68326"/>
          <a:stretch/>
        </p:blipFill>
        <p:spPr>
          <a:xfrm>
            <a:off x="421878" y="1348146"/>
            <a:ext cx="4569222" cy="2728058"/>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61" name="Picture 60">
            <a:extLst>
              <a:ext uri="{FF2B5EF4-FFF2-40B4-BE49-F238E27FC236}">
                <a16:creationId xmlns:a16="http://schemas.microsoft.com/office/drawing/2014/main" id="{9BFE86D9-1B29-614E-CF7A-D229E8582620}"/>
              </a:ext>
            </a:extLst>
          </p:cNvPr>
          <p:cNvPicPr>
            <a:picLocks noChangeAspect="1"/>
          </p:cNvPicPr>
          <p:nvPr/>
        </p:nvPicPr>
        <p:blipFill rotWithShape="1">
          <a:blip r:embed="rId4"/>
          <a:srcRect l="722" t="-376" r="-722" b="35170"/>
          <a:stretch/>
        </p:blipFill>
        <p:spPr>
          <a:xfrm>
            <a:off x="509406" y="1404309"/>
            <a:ext cx="6645600" cy="5416620"/>
          </a:xfrm>
          <a:prstGeom prst="rect">
            <a:avLst/>
          </a:prstGeom>
          <a:ln>
            <a:noFill/>
          </a:ln>
        </p:spPr>
      </p:pic>
      <p:sp>
        <p:nvSpPr>
          <p:cNvPr id="62" name="TextBox 61">
            <a:extLst>
              <a:ext uri="{FF2B5EF4-FFF2-40B4-BE49-F238E27FC236}">
                <a16:creationId xmlns:a16="http://schemas.microsoft.com/office/drawing/2014/main" id="{58F4728B-0390-B6A0-20EA-79F8AF1890BF}"/>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3" name="Rectangle 62">
            <a:extLst>
              <a:ext uri="{FF2B5EF4-FFF2-40B4-BE49-F238E27FC236}">
                <a16:creationId xmlns:a16="http://schemas.microsoft.com/office/drawing/2014/main" id="{8A905DCD-11BB-452D-615C-2ECB38C2A7C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4E89186-BCF5-3040-2671-76B5EAAA357A}"/>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7AD4EF6-58CC-37FF-2E03-BEA97F10719A}"/>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663104-09F1-FD72-7C98-7173FD077BEA}"/>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3ED8AD7-8BEC-6075-599D-13CBED4552B7}"/>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34107F8-6547-9F5D-8921-509E7EE1A896}"/>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FDF6E4C-33EC-16D0-F295-3AF3798F78E1}"/>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D6B4407-40B4-A087-FA76-EED16E2797B0}"/>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BAEECC8-6287-D0CA-AC9C-0FD0D1DFC829}"/>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1E53A81-DDB5-D092-4DA2-21602CC182DC}"/>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6F6B582-4FFC-96DA-6295-2FA8067647F2}"/>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51024F5-8F0B-8797-AD04-BA5B7C0C20AF}"/>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7879908-5BD7-5140-AB9E-656F72D4EAC0}"/>
              </a:ext>
            </a:extLst>
          </p:cNvPr>
          <p:cNvSpPr/>
          <p:nvPr/>
        </p:nvSpPr>
        <p:spPr>
          <a:xfrm>
            <a:off x="13226" y="4111884"/>
            <a:ext cx="7535572" cy="274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9801A5D-DDE5-26FC-E2E0-9EB30FA83C25}"/>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40910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13217</TotalTime>
  <Words>533</Words>
  <Application>Microsoft Macintosh PowerPoint</Application>
  <PresentationFormat>Widescreen</PresentationFormat>
  <Paragraphs>110</Paragraphs>
  <Slides>15</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Century Gothic</vt:lpstr>
      <vt:lpstr>Office Theme</vt:lpstr>
      <vt:lpstr>Effects of hypoxia on coupled iron and carbon cycling differ by timescale in two freshwater reservoirs   Abigail Lewis, Madeline Schreiber, B. R. Niederlehner, Arpita Das, Nick Hammond,  Mary Lofton, Heather Wander, Cayelan Carey</vt:lpstr>
      <vt:lpstr>PowerPoint Presentation</vt:lpstr>
      <vt:lpstr>PowerPoint Presentation</vt:lpstr>
      <vt:lpstr>PowerPoint Presentation</vt:lpstr>
      <vt:lpstr>PowerPoint Presentation</vt:lpstr>
      <vt:lpstr>PowerPoint Presentation</vt:lpstr>
      <vt:lpstr>PowerPoint Presentation</vt:lpstr>
      <vt:lpstr>Sediment cores and chemical extractions used to assess effects of oxygenation</vt:lpstr>
      <vt:lpstr>Over short timescales, low-oxygen conditions decrease carbon burial</vt:lpstr>
      <vt:lpstr>Over short timescales, low-oxygen conditions decrease carbon burial</vt:lpstr>
      <vt:lpstr>Anoxia leads to release of iron from sediments</vt:lpstr>
      <vt:lpstr>Multiannual oxygenation history provides a basis for understanding long-term effects of hypoxia</vt:lpstr>
      <vt:lpstr>Over multiannual timescales, low-oxygen conditions increase carbon burial</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hypoxia on carbon burial differ by timescale in two freshwater reservoirs</dc:title>
  <dc:creator>Abby Lewis</dc:creator>
  <cp:lastModifiedBy>Abby Lewis</cp:lastModifiedBy>
  <cp:revision>33</cp:revision>
  <dcterms:created xsi:type="dcterms:W3CDTF">2022-04-15T17:00:30Z</dcterms:created>
  <dcterms:modified xsi:type="dcterms:W3CDTF">2022-05-06T15:49:46Z</dcterms:modified>
</cp:coreProperties>
</file>